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147472737" r:id="rId5"/>
    <p:sldId id="267" r:id="rId6"/>
    <p:sldId id="2147472776" r:id="rId7"/>
    <p:sldId id="2147472779" r:id="rId8"/>
    <p:sldId id="2147472780" r:id="rId9"/>
    <p:sldId id="2147472782" r:id="rId10"/>
    <p:sldId id="2147472783" r:id="rId11"/>
    <p:sldId id="2147472784" r:id="rId12"/>
    <p:sldId id="2147472785" r:id="rId13"/>
    <p:sldId id="2147472740" r:id="rId14"/>
    <p:sldId id="268" r:id="rId15"/>
    <p:sldId id="2146847246" r:id="rId16"/>
    <p:sldId id="304" r:id="rId17"/>
    <p:sldId id="2147472734" r:id="rId18"/>
    <p:sldId id="2147472735" r:id="rId19"/>
    <p:sldId id="2147472736" r:id="rId20"/>
    <p:sldId id="2146847230" r:id="rId21"/>
    <p:sldId id="2146847239" r:id="rId22"/>
    <p:sldId id="2147472786" r:id="rId23"/>
    <p:sldId id="2146847244" r:id="rId24"/>
    <p:sldId id="2147472738" r:id="rId25"/>
  </p:sldIdLst>
  <p:sldSz cx="9144000" cy="5143500" type="screen16x9"/>
  <p:notesSz cx="6858000" cy="9144000"/>
  <p:custDataLst>
    <p:tags r:id="rId28"/>
  </p:custDataLst>
  <p:defaultTextStyle>
    <a:defPPr>
      <a:defRPr lang="en-US"/>
    </a:defPPr>
    <a:lvl1pPr algn="l" defTabSz="457148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148" algn="l" defTabSz="457148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296" algn="l" defTabSz="457148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444" algn="l" defTabSz="457148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592" algn="l" defTabSz="457148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5740" algn="l" defTabSz="457148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2888" algn="l" defTabSz="457148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036" algn="l" defTabSz="457148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184" algn="l" defTabSz="457148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4" orient="horz" pos="1643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phie van der Wansem" initials="SvdW" lastIdx="2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4B41"/>
    <a:srgbClr val="033659"/>
    <a:srgbClr val="00558F"/>
    <a:srgbClr val="8AB27B"/>
    <a:srgbClr val="E9C31E"/>
    <a:srgbClr val="C4242B"/>
    <a:srgbClr val="22679A"/>
    <a:srgbClr val="00B050"/>
    <a:srgbClr val="D4E4F3"/>
    <a:srgbClr val="0A4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CA7EF1-62BB-5046-A4F8-E99CB65A4FBD}" v="39" dt="2023-08-29T09:35:40.1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6"/>
    <p:restoredTop sz="94551"/>
  </p:normalViewPr>
  <p:slideViewPr>
    <p:cSldViewPr snapToGrid="0">
      <p:cViewPr varScale="1">
        <p:scale>
          <a:sx n="135" d="100"/>
          <a:sy n="135" d="100"/>
        </p:scale>
        <p:origin x="968" y="176"/>
      </p:cViewPr>
      <p:guideLst>
        <p:guide orient="horz" pos="1643"/>
        <p:guide pos="2880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7A5D2111-29F8-CC4F-A356-A10993281B0F}" type="datetimeFigureOut">
              <a:rPr lang="en-US">
                <a:latin typeface="Arial" charset="0"/>
              </a:rPr>
              <a:pPr/>
              <a:t>9/4/2023</a:t>
            </a:fld>
            <a:endParaRPr lang="en-US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DF27159-EE9F-6647-8DEC-7B741C637347}" type="slidenum">
              <a:rPr lang="en-US">
                <a:latin typeface="Arial" charset="0"/>
              </a:rPr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422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 i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 i="0">
                <a:latin typeface="Arial" charset="0"/>
              </a:defRPr>
            </a:lvl1pPr>
          </a:lstStyle>
          <a:p>
            <a:fld id="{71CF5455-EA6F-E342-84CA-77352A2CD83C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 i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i="0">
                <a:latin typeface="Arial" charset="0"/>
              </a:defRPr>
            </a:lvl1pPr>
          </a:lstStyle>
          <a:p>
            <a:fld id="{EC87EF4F-7B4D-4041-99CF-783751CD30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91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148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296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444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592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574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7EF4F-7B4D-4041-99CF-783751CD305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79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7EF4F-7B4D-4041-99CF-783751CD305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84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6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idx="1"/>
          </p:nvPr>
        </p:nvSpPr>
        <p:spPr>
          <a:xfrm>
            <a:off x="3175" y="4907"/>
            <a:ext cx="9140825" cy="5143500"/>
          </a:xfrm>
        </p:spPr>
        <p:txBody>
          <a:bodyPr vert="horz" rtlCol="0" anchor="ctr" anchorCtr="1">
            <a:normAutofit/>
          </a:bodyPr>
          <a:lstStyle>
            <a:lvl1pPr marL="0" indent="0">
              <a:buNone/>
              <a:defRPr sz="2000" baseline="0"/>
            </a:lvl1pPr>
            <a:lvl2pPr marL="457198" indent="0">
              <a:buNone/>
              <a:defRPr sz="2800"/>
            </a:lvl2pPr>
            <a:lvl3pPr marL="914395" indent="0">
              <a:buNone/>
              <a:defRPr sz="2400"/>
            </a:lvl3pPr>
            <a:lvl4pPr marL="1371592" indent="0">
              <a:buNone/>
              <a:defRPr sz="2000"/>
            </a:lvl4pPr>
            <a:lvl5pPr marL="1828789" indent="0">
              <a:buNone/>
              <a:defRPr sz="2000"/>
            </a:lvl5pPr>
            <a:lvl6pPr marL="2285987" indent="0">
              <a:buNone/>
              <a:defRPr sz="2000"/>
            </a:lvl6pPr>
            <a:lvl7pPr marL="2743185" indent="0">
              <a:buNone/>
              <a:defRPr sz="2000"/>
            </a:lvl7pPr>
            <a:lvl8pPr marL="3200381" indent="0">
              <a:buNone/>
              <a:defRPr sz="2000"/>
            </a:lvl8pPr>
            <a:lvl9pPr marL="365757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655390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50000" imgH="6350000" progId="TCLayout.ActiveDocument.1">
                  <p:embed/>
                </p:oleObj>
              </mc:Choice>
              <mc:Fallback>
                <p:oleObj name="think-cell Slide" r:id="rId3" imgW="6350000" imgH="6350000" progId="TCLayout.ActiveDocument.1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0" y="162045"/>
            <a:ext cx="8279856" cy="1280160"/>
          </a:xfrm>
          <a:solidFill>
            <a:schemeClr val="tx1">
              <a:alpha val="90000"/>
            </a:schemeClr>
          </a:solidFill>
        </p:spPr>
        <p:txBody>
          <a:bodyPr lIns="540000" tIns="180000" rIns="3960000" bIns="180000"/>
          <a:lstStyle>
            <a:lvl1pPr algn="l"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Master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style</a:t>
            </a:r>
            <a:endParaRPr lang="en-US"/>
          </a:p>
        </p:txBody>
      </p:sp>
      <p:pic>
        <p:nvPicPr>
          <p:cNvPr id="5" name="Picture 4" descr="A black background with white letters and a red plus&#10;&#10;Description automatically generated">
            <a:extLst>
              <a:ext uri="{FF2B5EF4-FFF2-40B4-BE49-F238E27FC236}">
                <a16:creationId xmlns:a16="http://schemas.microsoft.com/office/drawing/2014/main" id="{33C64C55-68B0-E024-6E52-292879BBBBF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72000" y="666950"/>
            <a:ext cx="1378458" cy="309072"/>
          </a:xfrm>
          <a:prstGeom prst="rect">
            <a:avLst/>
          </a:prstGeom>
        </p:spPr>
      </p:pic>
      <p:pic>
        <p:nvPicPr>
          <p:cNvPr id="6" name="Picture 5" descr="A blue and white sign with white text&#10;&#10;Description automatically generated">
            <a:extLst>
              <a:ext uri="{FF2B5EF4-FFF2-40B4-BE49-F238E27FC236}">
                <a16:creationId xmlns:a16="http://schemas.microsoft.com/office/drawing/2014/main" id="{0F1DED23-BE67-CEC5-A31F-89A58E16EBE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144588" y="578747"/>
            <a:ext cx="729354" cy="485478"/>
          </a:xfrm>
          <a:prstGeom prst="rect">
            <a:avLst/>
          </a:prstGeom>
        </p:spPr>
      </p:pic>
      <p:pic>
        <p:nvPicPr>
          <p:cNvPr id="8" name="Picture 7" descr="A blue and red logo&#10;&#10;Description automatically generated">
            <a:extLst>
              <a:ext uri="{FF2B5EF4-FFF2-40B4-BE49-F238E27FC236}">
                <a16:creationId xmlns:a16="http://schemas.microsoft.com/office/drawing/2014/main" id="{A6B43502-4AFA-D94E-C3D5-5CAD81D7890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129988" y="647097"/>
            <a:ext cx="931768" cy="3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2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ternativ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ADAB993-81A1-D72B-787C-46966F8EBA4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6712835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ADAB993-81A1-D72B-787C-46966F8EBA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568450" y="880281"/>
            <a:ext cx="6007100" cy="3507570"/>
          </a:xfrm>
        </p:spPr>
        <p:txBody>
          <a:bodyPr/>
          <a:lstStyle>
            <a:lvl1pPr marL="0" indent="0">
              <a:buNone/>
              <a:defRPr/>
            </a:lvl1pPr>
            <a:lvl2pPr marL="273048" indent="-273048">
              <a:defRPr/>
            </a:lvl2pPr>
            <a:lvl3pPr marL="533397" indent="-260348">
              <a:defRPr/>
            </a:lvl3pPr>
            <a:lvl4pPr marL="806445" indent="-273048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7201647" cy="561600"/>
          </a:xfrm>
          <a:solidFill>
            <a:schemeClr val="tx1">
              <a:alpha val="90000"/>
            </a:schemeClr>
          </a:solidFill>
        </p:spPr>
        <p:txBody>
          <a:bodyPr vert="horz" lIns="540000" anchor="ctr" anchorCtr="0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</a:t>
            </a:r>
            <a:r>
              <a:rPr lang="nl-N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E83F665-18CA-A0BA-E5BD-5B7AD33DD4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3420359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E83F665-18CA-A0BA-E5BD-5B7AD33DD4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7200000" cy="561600"/>
          </a:xfrm>
          <a:solidFill>
            <a:schemeClr val="tx1">
              <a:alpha val="90000"/>
            </a:schemeClr>
          </a:solidFill>
        </p:spPr>
        <p:txBody>
          <a:bodyPr vert="horz" lIns="540000" anchor="ctr" anchorCtr="0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[Key Message] 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5CDB98C-B207-ABEA-98AF-23CF833F62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68450" y="880281"/>
            <a:ext cx="6007100" cy="350757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/>
            </a:lvl1pPr>
            <a:lvl2pPr marL="273048" indent="-273048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533397" indent="-260348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806445" indent="-273048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4315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707" y="905183"/>
            <a:ext cx="7221648" cy="3333136"/>
          </a:xfrm>
          <a:solidFill>
            <a:schemeClr val="tx1">
              <a:alpha val="90000"/>
            </a:schemeClr>
          </a:solidFill>
        </p:spPr>
        <p:txBody>
          <a:bodyPr lIns="1080000" tIns="360000" rIns="720000" bIns="1080000" anchor="ctr" anchorCtr="0"/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“Click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Quote”</a:t>
            </a:r>
            <a:endParaRPr lang="en-US"/>
          </a:p>
        </p:txBody>
      </p: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0393758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50000" imgH="6350000" progId="TCLayout.ActiveDocument.1">
                  <p:embed/>
                </p:oleObj>
              </mc:Choice>
              <mc:Fallback>
                <p:oleObj name="think-cell Slide" r:id="rId3" imgW="6350000" imgH="6350000" progId="TCLayout.ActiveDocument.1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2010310" y="3032788"/>
            <a:ext cx="4908307" cy="520640"/>
          </a:xfrm>
        </p:spPr>
        <p:txBody>
          <a:bodyPr/>
          <a:lstStyle>
            <a:lvl1pPr marL="0" indent="0">
              <a:buFontTx/>
              <a:buNone/>
              <a:defRPr sz="1300" baseline="0">
                <a:solidFill>
                  <a:srgbClr val="D4E4F3"/>
                </a:solidFill>
              </a:defRPr>
            </a:lvl1pPr>
            <a:lvl2pPr marL="457198" indent="0">
              <a:buFontTx/>
              <a:buNone/>
              <a:defRPr sz="1300" baseline="0">
                <a:solidFill>
                  <a:srgbClr val="D4E4F3"/>
                </a:solidFill>
              </a:defRPr>
            </a:lvl2pPr>
            <a:lvl3pPr marL="914395" indent="0">
              <a:buFontTx/>
              <a:buNone/>
              <a:defRPr sz="1300" baseline="0">
                <a:solidFill>
                  <a:srgbClr val="D4E4F3"/>
                </a:solidFill>
              </a:defRPr>
            </a:lvl3pPr>
            <a:lvl4pPr marL="1371592" indent="0">
              <a:buFontTx/>
              <a:buNone/>
              <a:defRPr sz="1300" baseline="0">
                <a:solidFill>
                  <a:srgbClr val="D4E4F3"/>
                </a:solidFill>
              </a:defRPr>
            </a:lvl4pPr>
            <a:lvl5pPr marL="1828789" indent="0">
              <a:buFontTx/>
              <a:buNone/>
              <a:defRPr sz="1300" baseline="0">
                <a:solidFill>
                  <a:srgbClr val="D4E4F3"/>
                </a:solidFill>
              </a:defRPr>
            </a:lvl5pPr>
          </a:lstStyle>
          <a:p>
            <a:pPr lvl="0"/>
            <a:r>
              <a:rPr lang="en-US" sz="1300">
                <a:solidFill>
                  <a:srgbClr val="D4E4F3"/>
                </a:solidFill>
                <a:latin typeface="Arial" charset="0"/>
              </a:rPr>
              <a:t>— </a:t>
            </a:r>
            <a:r>
              <a:rPr lang="en-US"/>
              <a:t>Click to edit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B15E93-FBF8-4AC0-EA34-19091DE1995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574608" y="354632"/>
            <a:ext cx="1292302" cy="2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94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list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58645" y="905183"/>
            <a:ext cx="7226710" cy="3333136"/>
          </a:xfrm>
          <a:solidFill>
            <a:schemeClr val="tx1">
              <a:alpha val="90000"/>
            </a:schemeClr>
          </a:solidFill>
        </p:spPr>
        <p:txBody>
          <a:bodyPr lIns="720000" tIns="360000" rIns="720000" bIns="360000" anchor="ctr" anchorCtr="0"/>
          <a:lstStyle>
            <a:lvl1pPr marL="273048" marR="0" indent="-273048" algn="l" defTabSz="457198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>
                <a:schemeClr val="accent4"/>
              </a:buClr>
              <a:buSzTx/>
              <a:buFont typeface="Wingdings" charset="2"/>
              <a:buChar char="§"/>
              <a:tabLst/>
              <a:defRPr sz="1600" baseline="0">
                <a:solidFill>
                  <a:schemeClr val="bg1"/>
                </a:solidFill>
              </a:defRPr>
            </a:lvl1pPr>
            <a:lvl2pPr marL="742946" indent="-285748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2pPr>
            <a:lvl3pPr marL="1142993" indent="-228598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3pPr>
            <a:lvl4pPr marL="1600191" indent="-228598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4pPr>
            <a:lvl5pPr marL="2057388" indent="-228598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89861D-DC95-9F92-24A2-426F6A64D2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74608" y="354632"/>
            <a:ext cx="1292302" cy="2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18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ulletlist on image 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 userDrawn="1">
            <p:ph type="body" sz="quarter" idx="11"/>
          </p:nvPr>
        </p:nvSpPr>
        <p:spPr>
          <a:xfrm>
            <a:off x="958645" y="905183"/>
            <a:ext cx="7226710" cy="3333136"/>
          </a:xfrm>
          <a:solidFill>
            <a:schemeClr val="tx1">
              <a:alpha val="90000"/>
            </a:schemeClr>
          </a:solidFill>
        </p:spPr>
        <p:txBody>
          <a:bodyPr lIns="720000" tIns="360000" rIns="720000" bIns="360000" anchor="ctr" anchorCtr="0">
            <a:noAutofit/>
          </a:bodyPr>
          <a:lstStyle>
            <a:lvl1pPr marL="0" marR="0" indent="0" algn="l" defTabSz="457198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>
                <a:srgbClr val="9BBAD5"/>
              </a:buClr>
              <a:buSzTx/>
              <a:buFontTx/>
              <a:buNone/>
              <a:tabLst/>
              <a:defRPr sz="1600" baseline="0">
                <a:solidFill>
                  <a:schemeClr val="bg1"/>
                </a:solidFill>
              </a:defRPr>
            </a:lvl1pPr>
            <a:lvl2pPr marL="742946" indent="-285748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2pPr>
            <a:lvl3pPr marL="1142993" indent="-228598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3pPr>
            <a:lvl4pPr marL="1600191" indent="-228598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4pPr>
            <a:lvl5pPr marL="2057388" indent="-228598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5pPr>
          </a:lstStyle>
          <a:p>
            <a:pPr lvl="0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8A0599-6B6C-0BA7-3EB7-34060881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74608" y="354632"/>
            <a:ext cx="1292302" cy="2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44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1568315" y="1507259"/>
            <a:ext cx="6007371" cy="2705100"/>
          </a:xfrm>
        </p:spPr>
        <p:txBody>
          <a:bodyPr/>
          <a:lstStyle>
            <a:lvl1pPr marL="273048" indent="-273048">
              <a:spcBef>
                <a:spcPts val="1900"/>
              </a:spcBef>
              <a:buClr>
                <a:schemeClr val="accent3"/>
              </a:buClr>
              <a:buFont typeface="Arial"/>
              <a:buChar char="•"/>
              <a:defRPr sz="1600"/>
            </a:lvl1pPr>
            <a:lvl2pPr marL="273048" indent="-273048">
              <a:spcBef>
                <a:spcPts val="1900"/>
              </a:spcBef>
              <a:buClr>
                <a:schemeClr val="accent3"/>
              </a:buClr>
              <a:buFont typeface="Arial"/>
              <a:buChar char="•"/>
              <a:defRPr sz="1600">
                <a:solidFill>
                  <a:srgbClr val="FF0000"/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162045"/>
            <a:ext cx="7200000" cy="561600"/>
          </a:xfrm>
          <a:solidFill>
            <a:schemeClr val="tx1">
              <a:alpha val="90000"/>
            </a:schemeClr>
          </a:solidFill>
        </p:spPr>
        <p:txBody>
          <a:bodyPr lIns="540000" anchor="ctr" anchorCtr="0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Title 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568450" y="880281"/>
            <a:ext cx="6007100" cy="3507570"/>
          </a:xfrm>
        </p:spPr>
        <p:txBody>
          <a:bodyPr/>
          <a:lstStyle>
            <a:lvl1pPr marL="0" indent="0">
              <a:buNone/>
              <a:defRPr/>
            </a:lvl1pPr>
            <a:lvl2pPr marL="273048" indent="-273048">
              <a:defRPr/>
            </a:lvl2pPr>
            <a:lvl3pPr marL="533397" indent="-260348">
              <a:defRPr/>
            </a:lvl3pPr>
            <a:lvl4pPr marL="806445" indent="-273048">
              <a:defRPr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62045"/>
            <a:ext cx="7201647" cy="561600"/>
          </a:xfrm>
          <a:solidFill>
            <a:schemeClr val="tx1">
              <a:alpha val="90000"/>
            </a:schemeClr>
          </a:solidFill>
        </p:spPr>
        <p:txBody>
          <a:bodyPr lIns="540000" anchor="ctr" anchorCtr="0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</a:t>
            </a:r>
            <a:r>
              <a:rPr lang="nl-N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252484" y="1319214"/>
            <a:ext cx="5197034" cy="3068638"/>
          </a:xfrm>
        </p:spPr>
        <p:txBody>
          <a:bodyPr/>
          <a:lstStyle>
            <a:lvl1pPr marL="0" indent="0">
              <a:buNone/>
              <a:defRPr/>
            </a:lvl1pPr>
            <a:lvl2pPr marL="273048" indent="-273048">
              <a:defRPr/>
            </a:lvl2pPr>
            <a:lvl3pPr marL="533397" indent="-260348">
              <a:defRPr/>
            </a:lvl3pPr>
            <a:lvl4pPr marL="806445" indent="-273048">
              <a:defRPr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671332" y="1319214"/>
            <a:ext cx="2244906" cy="3055937"/>
          </a:xfrm>
        </p:spPr>
        <p:txBody>
          <a:bodyPr anchor="ctr" anchorCtr="1"/>
          <a:lstStyle>
            <a:lvl1pPr marL="0" indent="0">
              <a:buNone/>
              <a:defRPr sz="2000" baseline="0"/>
            </a:lvl1pPr>
          </a:lstStyle>
          <a:p>
            <a:endParaRPr lang="nl-NL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" y="162045"/>
            <a:ext cx="7194176" cy="561600"/>
          </a:xfrm>
          <a:solidFill>
            <a:schemeClr val="tx1">
              <a:alpha val="90000"/>
            </a:schemeClr>
          </a:solidFill>
        </p:spPr>
        <p:txBody>
          <a:bodyPr lIns="540000" anchor="ctr" anchorCtr="0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</a:t>
            </a:r>
            <a:r>
              <a:rPr lang="nl-N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3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" y="162045"/>
            <a:ext cx="7194176" cy="561600"/>
          </a:xfrm>
          <a:solidFill>
            <a:schemeClr val="tx1">
              <a:alpha val="90000"/>
            </a:schemeClr>
          </a:solidFill>
        </p:spPr>
        <p:txBody>
          <a:bodyPr lIns="540000" anchor="ctr" anchorCtr="0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</a:t>
            </a:r>
            <a:r>
              <a:rPr lang="nl-N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30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89471626"/>
              </p:ext>
            </p:extLst>
          </p:nvPr>
        </p:nvGraphicFramePr>
        <p:xfrm>
          <a:off x="1590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50000" imgH="6350000" progId="TCLayout.ActiveDocument.1">
                  <p:embed/>
                </p:oleObj>
              </mc:Choice>
              <mc:Fallback>
                <p:oleObj name="think-cell Slide" r:id="rId3" imgW="6350000" imgH="635000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192"/>
                        <a:ext cx="1587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34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775230835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6350000" imgH="6350000" progId="TCLayout.ActiveDocument.1">
                  <p:embed/>
                </p:oleObj>
              </mc:Choice>
              <mc:Fallback>
                <p:oleObj name="think-cell Slide" r:id="rId14" imgW="6350000" imgH="635000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1" y="206375"/>
            <a:ext cx="6961909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mv="urn:schemas-microsoft-com:mac:vml" xmlns:mc="http://schemas.openxmlformats.org/markup-compatibility/2006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mv="urn:schemas-microsoft-com:mac:vml" xmlns:mc="http://schemas.openxmlformats.org/markup-compatibility/2006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v="urn:schemas-microsoft-com:mac:vml" xmlns:mc="http://schemas.openxmlformats.org/markup-compatibility/2006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Master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mv="urn:schemas-microsoft-com:mac:vml" xmlns:mc="http://schemas.openxmlformats.org/markup-compatibility/2006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mv="urn:schemas-microsoft-com:mac:vml" xmlns:mc="http://schemas.openxmlformats.org/markup-compatibility/2006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v="urn:schemas-microsoft-com:mac:vml" xmlns:mc="http://schemas.openxmlformats.org/markup-compatibility/2006" xmlns="" val="1"/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Master </a:t>
            </a:r>
            <a:r>
              <a:rPr lang="nl-NL" err="1"/>
              <a:t>text</a:t>
            </a:r>
            <a:r>
              <a:rPr lang="nl-NL"/>
              <a:t> </a:t>
            </a:r>
            <a:r>
              <a:rPr lang="nl-NL" err="1"/>
              <a:t>styles</a:t>
            </a:r>
            <a:endParaRPr lang="nl-NL"/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 err="1"/>
              <a:t>Third</a:t>
            </a:r>
            <a:r>
              <a:rPr lang="nl-NL"/>
              <a:t> level</a:t>
            </a:r>
          </a:p>
          <a:p>
            <a:pPr lvl="3"/>
            <a:r>
              <a:rPr lang="nl-NL" err="1"/>
              <a:t>Fourth</a:t>
            </a:r>
            <a:r>
              <a:rPr lang="nl-NL"/>
              <a:t>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574608" y="354632"/>
            <a:ext cx="1292302" cy="2526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8" r:id="rId3"/>
    <p:sldLayoutId id="2147483662" r:id="rId4"/>
    <p:sldLayoutId id="2147483663" r:id="rId5"/>
    <p:sldLayoutId id="2147483664" r:id="rId6"/>
    <p:sldLayoutId id="2147483668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457198" rtl="0" eaLnBrk="0" fontAlgn="base" hangingPunct="0">
        <a:spcBef>
          <a:spcPct val="0"/>
        </a:spcBef>
        <a:spcAft>
          <a:spcPct val="0"/>
        </a:spcAft>
        <a:defRPr sz="3000" b="0" i="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198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198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198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198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198" algn="ctr" defTabSz="457198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395" algn="ctr" defTabSz="457198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592" algn="ctr" defTabSz="457198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789" algn="ctr" defTabSz="457198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457198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4"/>
        </a:buClr>
        <a:buFont typeface="Wingdings" charset="2"/>
        <a:buNone/>
        <a:defRPr sz="1600" b="0" i="0" kern="1200" baseline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73048" indent="-273048" algn="l" defTabSz="457198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4"/>
        </a:buClr>
        <a:buFont typeface="Wingdings" charset="2"/>
        <a:buChar char="§"/>
        <a:defRPr sz="1400" b="0" i="0" kern="1200" baseline="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33397" indent="-260348" algn="l" defTabSz="457198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4"/>
        </a:buClr>
        <a:buFont typeface="Wingdings" charset="2"/>
        <a:buChar char="§"/>
        <a:defRPr sz="1400" b="0" i="0" kern="1200" baseline="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806445" indent="-273048" algn="l" defTabSz="457198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4"/>
        </a:buClr>
        <a:buFont typeface="Wingdings" charset="2"/>
        <a:buChar char="§"/>
        <a:defRPr sz="1400" b="0" i="0" kern="1200" baseline="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388" indent="-228598" algn="l" defTabSz="457198" rtl="0" eaLnBrk="0" fontAlgn="base" hangingPunct="0">
        <a:spcBef>
          <a:spcPct val="20000"/>
        </a:spcBef>
        <a:spcAft>
          <a:spcPct val="0"/>
        </a:spcAft>
        <a:buClr>
          <a:srgbClr val="C4242B"/>
        </a:buClr>
        <a:buFont typeface="Wingdings" charset="2"/>
        <a:buChar char="§"/>
        <a:defRPr sz="2000" b="0" i="0" kern="1200" baseline="0">
          <a:solidFill>
            <a:schemeClr val="tx1"/>
          </a:solidFill>
          <a:latin typeface="Arial" charset="0"/>
          <a:ea typeface="ＭＳ Ｐゴシック" charset="0"/>
          <a:cs typeface="+mn-cs"/>
        </a:defRPr>
      </a:lvl5pPr>
      <a:lvl6pPr marL="2514585" indent="-228598" algn="l" defTabSz="45719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3" indent="-228598" algn="l" defTabSz="45719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0" indent="-228598" algn="l" defTabSz="45719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77" indent="-228598" algn="l" defTabSz="45719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4571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4571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4571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5" algn="l" defTabSz="4571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4571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4571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8.jpeg"/><Relationship Id="rId4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erninghealthfutures2030.org/wp-content/uploads/2022/12/DataSolidarity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uides.ohie.org/arch-spec/openhie-component-specifications-1/openhie-health-management-information-system-hmis" TargetMode="External"/><Relationship Id="rId13" Type="http://schemas.openxmlformats.org/officeDocument/2006/relationships/hyperlink" Target="http://openhim.org/docs/configuration/channels" TargetMode="External"/><Relationship Id="rId18" Type="http://schemas.openxmlformats.org/officeDocument/2006/relationships/hyperlink" Target="https://www.researchgate.net/publication/351208709_One_country's_journey_to_interoperability_Tanzania's_experience_developing_and_implementing_a_national_health_information_exchange" TargetMode="External"/><Relationship Id="rId3" Type="http://schemas.openxmlformats.org/officeDocument/2006/relationships/hyperlink" Target="https://guides.ohie.org/arch-spec/openhie-component-specifications-1/openhie-facility-registry-fr" TargetMode="External"/><Relationship Id="rId7" Type="http://schemas.openxmlformats.org/officeDocument/2006/relationships/hyperlink" Target="https://guides.ohie.org/arch-spec/openhie-component-specifications-1/openhie-finance-and-insurance-service" TargetMode="External"/><Relationship Id="rId12" Type="http://schemas.openxmlformats.org/officeDocument/2006/relationships/hyperlink" Target="https://profiles.ihe.net/ITI/TF/Volume1/ch-9.html" TargetMode="External"/><Relationship Id="rId17" Type="http://schemas.openxmlformats.org/officeDocument/2006/relationships/hyperlink" Target="https://www.researchgate.net/publication/350650962_Adoption_of_ICT_to_Enhance_Access_to_Healthcare_in_Kenya" TargetMode="External"/><Relationship Id="rId2" Type="http://schemas.openxmlformats.org/officeDocument/2006/relationships/hyperlink" Target="https://guides.ohie.org/arch-spec/openhie-component-specifications-1/client-registry" TargetMode="External"/><Relationship Id="rId16" Type="http://schemas.openxmlformats.org/officeDocument/2006/relationships/hyperlink" Target="https://ohie.org/impact-stories/nigeria-data-exchange-architecture-for-the-national-data-repository/" TargetMode="External"/><Relationship Id="rId20" Type="http://schemas.openxmlformats.org/officeDocument/2006/relationships/hyperlink" Target="https://www-ncbi-nlm-nih-gov.dianus.libr.tue.nl/pmc/articles/PMC9931258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uides.ohie.org/arch-spec/openhie-component-specifications-1/openhie-product-catalogue-pc" TargetMode="External"/><Relationship Id="rId11" Type="http://schemas.openxmlformats.org/officeDocument/2006/relationships/hyperlink" Target="http://openhim.org/docs/introduction/key-components#openhim-administration-console" TargetMode="External"/><Relationship Id="rId5" Type="http://schemas.openxmlformats.org/officeDocument/2006/relationships/hyperlink" Target="https://guides.ohie.org/arch-spec/openhie-component-specifications-1/openhie-terminology-service-ts" TargetMode="External"/><Relationship Id="rId15" Type="http://schemas.openxmlformats.org/officeDocument/2006/relationships/hyperlink" Target="https://guides.ohie.org/arch-spec/openhie-component-specifications-1/point-of-care-systems" TargetMode="External"/><Relationship Id="rId10" Type="http://schemas.openxmlformats.org/officeDocument/2006/relationships/hyperlink" Target="https://guides.ohie.org/arch-spec/openhie-component-specifications-1/openhie-shared-health-record-shr" TargetMode="External"/><Relationship Id="rId19" Type="http://schemas.openxmlformats.org/officeDocument/2006/relationships/hyperlink" Target="https://guides.ohie.org/arch-spec/architecture-specification/overview-of-the-architecture" TargetMode="External"/><Relationship Id="rId4" Type="http://schemas.openxmlformats.org/officeDocument/2006/relationships/hyperlink" Target="https://guides.ohie.org/arch-spec/openhie-component-specifications-1/openhie-health-worker-registry-hwr" TargetMode="External"/><Relationship Id="rId9" Type="http://schemas.openxmlformats.org/officeDocument/2006/relationships/hyperlink" Target="https://guides.ohie.org/arch-spec/openhie-component-specifications-1/openhie-logistics-management-information-system-lmis" TargetMode="External"/><Relationship Id="rId14" Type="http://schemas.openxmlformats.org/officeDocument/2006/relationships/hyperlink" Target="http://openhim.org/docs/introduction/key-components#mediator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oleObject" Target="../embeddings/oleObject15.bin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emf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oleObject" Target="../embeddings/oleObject16.bin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0.svg"/><Relationship Id="rId4" Type="http://schemas.openxmlformats.org/officeDocument/2006/relationships/image" Target="../media/image41.emf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8.xml"/><Relationship Id="rId6" Type="http://schemas.openxmlformats.org/officeDocument/2006/relationships/image" Target="../media/image44.png"/><Relationship Id="rId5" Type="http://schemas.openxmlformats.org/officeDocument/2006/relationships/image" Target="../media/image41.emf"/><Relationship Id="rId4" Type="http://schemas.openxmlformats.org/officeDocument/2006/relationships/oleObject" Target="../embeddings/oleObject17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uides.ohie.org/arch-spec/openhie-component-specifications-1/openhie-health-management-information-system-hmis" TargetMode="External"/><Relationship Id="rId13" Type="http://schemas.openxmlformats.org/officeDocument/2006/relationships/hyperlink" Target="http://openhim.org/docs/configuration/channels" TargetMode="External"/><Relationship Id="rId18" Type="http://schemas.openxmlformats.org/officeDocument/2006/relationships/image" Target="../media/image55.svg"/><Relationship Id="rId3" Type="http://schemas.openxmlformats.org/officeDocument/2006/relationships/hyperlink" Target="https://guides.ohie.org/arch-spec/openhie-component-specifications-1/openhie-facility-registry-fr" TargetMode="External"/><Relationship Id="rId21" Type="http://schemas.openxmlformats.org/officeDocument/2006/relationships/image" Target="../media/image58.svg"/><Relationship Id="rId7" Type="http://schemas.openxmlformats.org/officeDocument/2006/relationships/hyperlink" Target="https://guides.ohie.org/arch-spec/openhie-component-specifications-1/openhie-finance-and-insurance-service" TargetMode="External"/><Relationship Id="rId12" Type="http://schemas.openxmlformats.org/officeDocument/2006/relationships/hyperlink" Target="https://profiles.ihe.net/ITI/TF/Volume1/ch-9.html" TargetMode="External"/><Relationship Id="rId17" Type="http://schemas.openxmlformats.org/officeDocument/2006/relationships/image" Target="../media/image54.png"/><Relationship Id="rId2" Type="http://schemas.openxmlformats.org/officeDocument/2006/relationships/hyperlink" Target="https://guides.ohie.org/arch-spec/openhie-component-specifications-1/client-registry" TargetMode="Externa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uides.ohie.org/arch-spec/openhie-component-specifications-1/openhie-product-catalogue-pc" TargetMode="External"/><Relationship Id="rId11" Type="http://schemas.openxmlformats.org/officeDocument/2006/relationships/hyperlink" Target="http://openhim.org/docs/introduction/key-components#openhim-administration-console" TargetMode="External"/><Relationship Id="rId24" Type="http://schemas.openxmlformats.org/officeDocument/2006/relationships/image" Target="../media/image61.png"/><Relationship Id="rId5" Type="http://schemas.openxmlformats.org/officeDocument/2006/relationships/hyperlink" Target="https://guides.ohie.org/arch-spec/openhie-component-specifications-1/openhie-terminology-service-ts" TargetMode="External"/><Relationship Id="rId15" Type="http://schemas.openxmlformats.org/officeDocument/2006/relationships/hyperlink" Target="https://guides.ohie.org/arch-spec/openhie-component-specifications-1/point-of-care-systems" TargetMode="External"/><Relationship Id="rId23" Type="http://schemas.openxmlformats.org/officeDocument/2006/relationships/image" Target="../media/image60.svg"/><Relationship Id="rId10" Type="http://schemas.openxmlformats.org/officeDocument/2006/relationships/hyperlink" Target="https://guides.ohie.org/arch-spec/openhie-component-specifications-1/openhie-shared-health-record-shr" TargetMode="External"/><Relationship Id="rId19" Type="http://schemas.openxmlformats.org/officeDocument/2006/relationships/image" Target="../media/image56.png"/><Relationship Id="rId4" Type="http://schemas.openxmlformats.org/officeDocument/2006/relationships/hyperlink" Target="https://guides.ohie.org/arch-spec/openhie-component-specifications-1/openhie-health-worker-registry-hwr" TargetMode="External"/><Relationship Id="rId9" Type="http://schemas.openxmlformats.org/officeDocument/2006/relationships/hyperlink" Target="https://guides.ohie.org/arch-spec/openhie-component-specifications-1/openhie-logistics-management-information-system-lmis" TargetMode="External"/><Relationship Id="rId14" Type="http://schemas.openxmlformats.org/officeDocument/2006/relationships/hyperlink" Target="http://openhim.org/docs/introduction/key-components#mediators" TargetMode="External"/><Relationship Id="rId22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build.fhir.org/ig/FHIR/sql-on-fhir-v2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.png"/><Relationship Id="rId12" Type="http://schemas.openxmlformats.org/officeDocument/2006/relationships/hyperlink" Target="https://www.bbc.co.uk/programmes/p0bp7321" TargetMode="Externa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emf"/><Relationship Id="rId10" Type="http://schemas.openxmlformats.org/officeDocument/2006/relationships/image" Target="../media/image17.jpe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6.png"/><Relationship Id="rId14" Type="http://schemas.openxmlformats.org/officeDocument/2006/relationships/image" Target="../media/image2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8248677-FAF3-F880-6531-3A25497AC4E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5336688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8248677-FAF3-F880-6531-3A25497AC4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text, person, outdoor, building&#10;&#10;Description automatically generated">
            <a:extLst>
              <a:ext uri="{FF2B5EF4-FFF2-40B4-BE49-F238E27FC236}">
                <a16:creationId xmlns:a16="http://schemas.microsoft.com/office/drawing/2014/main" id="{0FC9A28F-760E-F2DB-2A17-973265A2C4E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60598"/>
            <a:ext cx="9144000" cy="5804098"/>
          </a:xfrm>
          <a:prstGeom prst="rect">
            <a:avLst/>
          </a:prstGeom>
        </p:spPr>
      </p:pic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sz="1600" b="0" i="0" u="none" strike="noStrike" dirty="0">
                <a:effectLst/>
                <a:latin typeface="Calibri" panose="020F0502020204030204" pitchFamily="34" charset="0"/>
              </a:rPr>
              <a:t>Informatics in </a:t>
            </a:r>
            <a:r>
              <a:rPr lang="en-GB" sz="1600" b="0" i="0" u="none" strike="noStrike" dirty="0" err="1">
                <a:effectLst/>
                <a:latin typeface="Calibri" panose="020F0502020204030204" pitchFamily="34" charset="0"/>
              </a:rPr>
              <a:t>MomCare</a:t>
            </a:r>
            <a:r>
              <a:rPr lang="en-GB" sz="1600" b="0" i="0" u="none" strike="noStrike" dirty="0">
                <a:effectLst/>
                <a:latin typeface="Calibri" panose="020F0502020204030204" pitchFamily="34" charset="0"/>
              </a:rPr>
              <a:t> - moving towards a health data commons for UHC</a:t>
            </a:r>
            <a:br>
              <a:rPr lang="en-US"/>
            </a:br>
            <a:r>
              <a:rPr lang="en-US" sz="1000"/>
              <a:t>August 30 2023</a:t>
            </a:r>
            <a:endParaRPr lang="en-US" sz="1000" i="1" dirty="0"/>
          </a:p>
        </p:txBody>
      </p:sp>
      <p:pic>
        <p:nvPicPr>
          <p:cNvPr id="7" name="Picture 6" descr="A black background with white letters and a red plus&#10;&#10;Description automatically generated">
            <a:extLst>
              <a:ext uri="{FF2B5EF4-FFF2-40B4-BE49-F238E27FC236}">
                <a16:creationId xmlns:a16="http://schemas.microsoft.com/office/drawing/2014/main" id="{763D9C55-6A1B-7053-EFC4-9FFBA8B0C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419" y="573096"/>
            <a:ext cx="1536192" cy="344439"/>
          </a:xfrm>
          <a:prstGeom prst="rect">
            <a:avLst/>
          </a:prstGeom>
        </p:spPr>
      </p:pic>
      <p:pic>
        <p:nvPicPr>
          <p:cNvPr id="3" name="Picture 2" descr="A blue and white sign with white text&#10;&#10;Description automatically generated">
            <a:extLst>
              <a:ext uri="{FF2B5EF4-FFF2-40B4-BE49-F238E27FC236}">
                <a16:creationId xmlns:a16="http://schemas.microsoft.com/office/drawing/2014/main" id="{676DCAF6-E1A8-2239-12F0-F13650F36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7145" y="474802"/>
            <a:ext cx="812813" cy="541029"/>
          </a:xfrm>
          <a:prstGeom prst="rect">
            <a:avLst/>
          </a:prstGeom>
        </p:spPr>
      </p:pic>
      <p:pic>
        <p:nvPicPr>
          <p:cNvPr id="6" name="Picture 5" descr="A blue and red logo&#10;&#10;Description automatically generated">
            <a:extLst>
              <a:ext uri="{FF2B5EF4-FFF2-40B4-BE49-F238E27FC236}">
                <a16:creationId xmlns:a16="http://schemas.microsoft.com/office/drawing/2014/main" id="{3938FA69-A375-1552-364D-50BDB2781E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0962" y="550972"/>
            <a:ext cx="1038392" cy="38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29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474724-36E9-4DD4-B16F-F551DFFF0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We want to demonstrate fair data sharing through a health data commons</a:t>
            </a:r>
          </a:p>
        </p:txBody>
      </p:sp>
      <p:pic>
        <p:nvPicPr>
          <p:cNvPr id="4" name="Google Shape;116;p21">
            <a:extLst>
              <a:ext uri="{FF2B5EF4-FFF2-40B4-BE49-F238E27FC236}">
                <a16:creationId xmlns:a16="http://schemas.microsoft.com/office/drawing/2014/main" id="{C481D3BC-579B-74B0-8F50-8F4ECC0E69D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5415" t="26364" r="35937" b="26641"/>
          <a:stretch/>
        </p:blipFill>
        <p:spPr>
          <a:xfrm>
            <a:off x="835225" y="1818217"/>
            <a:ext cx="1462824" cy="23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7;p21">
            <a:extLst>
              <a:ext uri="{FF2B5EF4-FFF2-40B4-BE49-F238E27FC236}">
                <a16:creationId xmlns:a16="http://schemas.microsoft.com/office/drawing/2014/main" id="{F2E613CF-C482-738B-10A5-9ED51A3E3DA4}"/>
              </a:ext>
            </a:extLst>
          </p:cNvPr>
          <p:cNvSpPr txBox="1"/>
          <p:nvPr/>
        </p:nvSpPr>
        <p:spPr>
          <a:xfrm>
            <a:off x="413889" y="2389819"/>
            <a:ext cx="2305500" cy="1244400"/>
          </a:xfrm>
          <a:prstGeom prst="rect">
            <a:avLst/>
          </a:prstGeom>
          <a:solidFill>
            <a:srgbClr val="FFFFFF">
              <a:alpha val="90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nl" sz="1400">
                <a:latin typeface="Inter"/>
                <a:ea typeface="Inter"/>
                <a:cs typeface="Inter"/>
                <a:sym typeface="Inter"/>
              </a:rPr>
              <a:t>1.</a:t>
            </a:r>
            <a:br>
              <a:rPr lang="nl" sz="1400">
                <a:latin typeface="Inter"/>
                <a:ea typeface="Inter"/>
                <a:cs typeface="Inter"/>
                <a:sym typeface="Inter"/>
              </a:rPr>
            </a:br>
            <a:r>
              <a:rPr lang="nl" sz="1400">
                <a:latin typeface="Inter"/>
                <a:ea typeface="Inter"/>
                <a:cs typeface="Inter"/>
                <a:sym typeface="Inter"/>
              </a:rPr>
              <a:t>Facilitating</a:t>
            </a:r>
            <a:br>
              <a:rPr lang="nl" sz="1400">
                <a:latin typeface="Inter"/>
                <a:ea typeface="Inter"/>
                <a:cs typeface="Inter"/>
                <a:sym typeface="Inter"/>
              </a:rPr>
            </a:br>
            <a:r>
              <a:rPr lang="nl" sz="1400">
                <a:latin typeface="Inter"/>
                <a:ea typeface="Inter"/>
                <a:cs typeface="Inter"/>
                <a:sym typeface="Inter"/>
              </a:rPr>
              <a:t>data use that creates significant public value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" name="Google Shape;118;p21">
            <a:extLst>
              <a:ext uri="{FF2B5EF4-FFF2-40B4-BE49-F238E27FC236}">
                <a16:creationId xmlns:a16="http://schemas.microsoft.com/office/drawing/2014/main" id="{09D508B6-5AB1-8E58-E6A2-F9B12BDC933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5415" t="26364" r="35937" b="26641"/>
          <a:stretch/>
        </p:blipFill>
        <p:spPr>
          <a:xfrm>
            <a:off x="3535788" y="1818217"/>
            <a:ext cx="1462824" cy="23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9;p21">
            <a:extLst>
              <a:ext uri="{FF2B5EF4-FFF2-40B4-BE49-F238E27FC236}">
                <a16:creationId xmlns:a16="http://schemas.microsoft.com/office/drawing/2014/main" id="{6DEEE90B-9E41-312E-C196-FAE319141782}"/>
              </a:ext>
            </a:extLst>
          </p:cNvPr>
          <p:cNvSpPr txBox="1"/>
          <p:nvPr/>
        </p:nvSpPr>
        <p:spPr>
          <a:xfrm>
            <a:off x="3114451" y="2389816"/>
            <a:ext cx="2305500" cy="1244400"/>
          </a:xfrm>
          <a:prstGeom prst="rect">
            <a:avLst/>
          </a:prstGeom>
          <a:solidFill>
            <a:srgbClr val="FFFFFF">
              <a:alpha val="90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nl" sz="1400">
                <a:latin typeface="Inter"/>
                <a:ea typeface="Inter"/>
                <a:cs typeface="Inter"/>
                <a:sym typeface="Inter"/>
              </a:rPr>
              <a:t>2. 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nl" sz="1400">
                <a:latin typeface="Inter"/>
                <a:ea typeface="Inter"/>
                <a:cs typeface="Inter"/>
                <a:sym typeface="Inter"/>
              </a:rPr>
              <a:t>Preventing and mitigating harm 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" name="Google Shape;120;p21">
            <a:extLst>
              <a:ext uri="{FF2B5EF4-FFF2-40B4-BE49-F238E27FC236}">
                <a16:creationId xmlns:a16="http://schemas.microsoft.com/office/drawing/2014/main" id="{EFAFC640-BD2A-247B-5635-637682AC647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5415" t="26364" r="35937" b="26641"/>
          <a:stretch/>
        </p:blipFill>
        <p:spPr>
          <a:xfrm>
            <a:off x="6236338" y="1818217"/>
            <a:ext cx="1462824" cy="23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1;p21">
            <a:extLst>
              <a:ext uri="{FF2B5EF4-FFF2-40B4-BE49-F238E27FC236}">
                <a16:creationId xmlns:a16="http://schemas.microsoft.com/office/drawing/2014/main" id="{029092CC-A33E-07F2-A2B5-1509C73E6D9A}"/>
              </a:ext>
            </a:extLst>
          </p:cNvPr>
          <p:cNvSpPr txBox="1"/>
          <p:nvPr/>
        </p:nvSpPr>
        <p:spPr>
          <a:xfrm>
            <a:off x="5815000" y="2395854"/>
            <a:ext cx="2305500" cy="1244400"/>
          </a:xfrm>
          <a:prstGeom prst="rect">
            <a:avLst/>
          </a:prstGeom>
          <a:solidFill>
            <a:srgbClr val="FFFFFF">
              <a:alpha val="90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nl" sz="1400">
                <a:latin typeface="Inter"/>
                <a:ea typeface="Inter"/>
                <a:cs typeface="Inter"/>
                <a:sym typeface="Inter"/>
              </a:rPr>
              <a:t>3.</a:t>
            </a:r>
            <a:br>
              <a:rPr lang="nl" sz="1400">
                <a:latin typeface="Inter"/>
                <a:ea typeface="Inter"/>
                <a:cs typeface="Inter"/>
                <a:sym typeface="Inter"/>
              </a:rPr>
            </a:br>
            <a:r>
              <a:rPr lang="nl" sz="1400">
                <a:latin typeface="Inter"/>
                <a:ea typeface="Inter"/>
                <a:cs typeface="Inter"/>
                <a:sym typeface="Inter"/>
              </a:rPr>
              <a:t>Revenue sharing / “taxing” data use by third parties that generate little or no public value 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46D5D2-9C29-B405-2767-7E85F32B9A9B}"/>
              </a:ext>
            </a:extLst>
          </p:cNvPr>
          <p:cNvSpPr txBox="1"/>
          <p:nvPr/>
        </p:nvSpPr>
        <p:spPr>
          <a:xfrm>
            <a:off x="413889" y="4615543"/>
            <a:ext cx="3018775" cy="206980"/>
          </a:xfrm>
          <a:prstGeom prst="rect">
            <a:avLst/>
          </a:prstGeom>
          <a:noFill/>
        </p:spPr>
        <p:txBody>
          <a:bodyPr wrap="non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NL" sz="1000" dirty="0"/>
              <a:t>Source: Barbara Prainsack et al., </a:t>
            </a:r>
            <a:r>
              <a:rPr lang="en-NL" sz="1000" i="1" dirty="0">
                <a:hlinkClick r:id="rId3"/>
              </a:rPr>
              <a:t>Data Solidarity</a:t>
            </a:r>
            <a:r>
              <a:rPr lang="en-NL" sz="1000" i="1" dirty="0"/>
              <a:t> </a:t>
            </a:r>
            <a:r>
              <a:rPr lang="en-NL" sz="1000" dirty="0"/>
              <a:t>(2022)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2A31C7-FAE9-0183-1666-40281D062A47}"/>
              </a:ext>
            </a:extLst>
          </p:cNvPr>
          <p:cNvSpPr txBox="1"/>
          <p:nvPr/>
        </p:nvSpPr>
        <p:spPr>
          <a:xfrm>
            <a:off x="413888" y="1315977"/>
            <a:ext cx="3316742" cy="303481"/>
          </a:xfrm>
          <a:prstGeom prst="rect">
            <a:avLst/>
          </a:prstGeom>
          <a:noFill/>
        </p:spPr>
        <p:txBody>
          <a:bodyPr wrap="non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NL" sz="1600"/>
              <a:t>Three pillars towards fair data sharing</a:t>
            </a:r>
          </a:p>
        </p:txBody>
      </p:sp>
    </p:spTree>
    <p:extLst>
      <p:ext uri="{BB962C8B-B14F-4D97-AF65-F5344CB8AC3E}">
        <p14:creationId xmlns:p14="http://schemas.microsoft.com/office/powerpoint/2010/main" val="87962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Conceptualizing data re-use with the hourglass model  </a:t>
            </a:r>
          </a:p>
        </p:txBody>
      </p:sp>
      <p:pic>
        <p:nvPicPr>
          <p:cNvPr id="4" name="Picture 4" descr="Hourglass Icon Png Images – Browse 8,892 Stock Photos, Vectors, and Video |  Adobe Stock">
            <a:extLst>
              <a:ext uri="{FF2B5EF4-FFF2-40B4-BE49-F238E27FC236}">
                <a16:creationId xmlns:a16="http://schemas.microsoft.com/office/drawing/2014/main" id="{85B0F9F4-44CF-62E3-7A65-72B849F66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2" t="17839" r="31032" b="17487"/>
          <a:stretch/>
        </p:blipFill>
        <p:spPr bwMode="auto">
          <a:xfrm>
            <a:off x="2802269" y="1305729"/>
            <a:ext cx="1536180" cy="261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A4F731-4B84-A502-6E58-6B3AF988BEE4}"/>
              </a:ext>
            </a:extLst>
          </p:cNvPr>
          <p:cNvSpPr/>
          <p:nvPr/>
        </p:nvSpPr>
        <p:spPr>
          <a:xfrm>
            <a:off x="4023185" y="2385775"/>
            <a:ext cx="1847165" cy="4587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C00000"/>
                </a:solidFill>
                <a:latin typeface="Calibri"/>
              </a:rPr>
              <a:t>Shared Health Record of patients is exchanged with minimal standards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89182C-AAF2-EC8A-6900-61D06411AE45}"/>
              </a:ext>
            </a:extLst>
          </p:cNvPr>
          <p:cNvSpPr/>
          <p:nvPr/>
        </p:nvSpPr>
        <p:spPr>
          <a:xfrm>
            <a:off x="2710762" y="4406461"/>
            <a:ext cx="1835063" cy="6200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r>
              <a:rPr lang="en-US" sz="1600" b="1">
                <a:solidFill>
                  <a:srgbClr val="C00000"/>
                </a:solidFill>
                <a:latin typeface="Calibri"/>
              </a:rPr>
              <a:t>Point of Care Service Providers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622D71-B53E-5769-8885-6AFDFBFF9F4C}"/>
              </a:ext>
            </a:extLst>
          </p:cNvPr>
          <p:cNvSpPr/>
          <p:nvPr/>
        </p:nvSpPr>
        <p:spPr>
          <a:xfrm>
            <a:off x="3915728" y="4009943"/>
            <a:ext cx="1039658" cy="3129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r>
              <a:rPr lang="en-US" sz="1600">
                <a:solidFill>
                  <a:srgbClr val="00558F"/>
                </a:solidFill>
                <a:latin typeface="Calibri"/>
              </a:rPr>
              <a:t>Click</a:t>
            </a:r>
          </a:p>
        </p:txBody>
      </p:sp>
      <p:pic>
        <p:nvPicPr>
          <p:cNvPr id="12" name="Graphic 11" descr="Hospital outline">
            <a:extLst>
              <a:ext uri="{FF2B5EF4-FFF2-40B4-BE49-F238E27FC236}">
                <a16:creationId xmlns:a16="http://schemas.microsoft.com/office/drawing/2014/main" id="{AF090795-0613-85D4-0C87-526E3FF68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7901" y="4243246"/>
            <a:ext cx="522060" cy="5220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2F0D2-E48C-DD12-36A5-2B597B138FEE}"/>
              </a:ext>
            </a:extLst>
          </p:cNvPr>
          <p:cNvSpPr/>
          <p:nvPr/>
        </p:nvSpPr>
        <p:spPr>
          <a:xfrm>
            <a:off x="2179102" y="4009943"/>
            <a:ext cx="1039658" cy="3129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r>
              <a:rPr lang="en-US" sz="1600">
                <a:solidFill>
                  <a:srgbClr val="00558F"/>
                </a:solidFill>
                <a:latin typeface="Calibri"/>
              </a:rPr>
              <a:t>Brick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27D1ED-9C8C-9EF3-D8EB-1A482926B9DB}"/>
              </a:ext>
            </a:extLst>
          </p:cNvPr>
          <p:cNvCxnSpPr>
            <a:cxnSpLocks/>
          </p:cNvCxnSpPr>
          <p:nvPr/>
        </p:nvCxnSpPr>
        <p:spPr>
          <a:xfrm>
            <a:off x="2954390" y="4166433"/>
            <a:ext cx="1225708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Smart Phone with solid fill">
            <a:extLst>
              <a:ext uri="{FF2B5EF4-FFF2-40B4-BE49-F238E27FC236}">
                <a16:creationId xmlns:a16="http://schemas.microsoft.com/office/drawing/2014/main" id="{5A02B3E4-C17F-15CC-5EE1-58619C22F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7380" y="4351569"/>
            <a:ext cx="312980" cy="312980"/>
          </a:xfrm>
          <a:prstGeom prst="rect">
            <a:avLst/>
          </a:prstGeom>
        </p:spPr>
      </p:pic>
      <p:sp>
        <p:nvSpPr>
          <p:cNvPr id="16" name="Isosceles Triangle 11">
            <a:extLst>
              <a:ext uri="{FF2B5EF4-FFF2-40B4-BE49-F238E27FC236}">
                <a16:creationId xmlns:a16="http://schemas.microsoft.com/office/drawing/2014/main" id="{A9FF3BA2-A5D2-664A-FD37-1804B5C51007}"/>
              </a:ext>
            </a:extLst>
          </p:cNvPr>
          <p:cNvSpPr/>
          <p:nvPr/>
        </p:nvSpPr>
        <p:spPr>
          <a:xfrm rot="18642168">
            <a:off x="3039053" y="2203597"/>
            <a:ext cx="219153" cy="165100"/>
          </a:xfrm>
          <a:prstGeom prst="triangl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Isosceles Triangle 12">
            <a:extLst>
              <a:ext uri="{FF2B5EF4-FFF2-40B4-BE49-F238E27FC236}">
                <a16:creationId xmlns:a16="http://schemas.microsoft.com/office/drawing/2014/main" id="{CC3B3075-320B-1D93-AB11-2B09EFA517CC}"/>
              </a:ext>
            </a:extLst>
          </p:cNvPr>
          <p:cNvSpPr/>
          <p:nvPr/>
        </p:nvSpPr>
        <p:spPr>
          <a:xfrm rot="18642168">
            <a:off x="3931077" y="2861102"/>
            <a:ext cx="219153" cy="165100"/>
          </a:xfrm>
          <a:prstGeom prst="triangl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Isosceles Triangle 13">
            <a:extLst>
              <a:ext uri="{FF2B5EF4-FFF2-40B4-BE49-F238E27FC236}">
                <a16:creationId xmlns:a16="http://schemas.microsoft.com/office/drawing/2014/main" id="{E25847C9-A8A1-B9D2-0C2B-82465C2F71EA}"/>
              </a:ext>
            </a:extLst>
          </p:cNvPr>
          <p:cNvSpPr/>
          <p:nvPr/>
        </p:nvSpPr>
        <p:spPr>
          <a:xfrm rot="13634484">
            <a:off x="3039052" y="2818274"/>
            <a:ext cx="219153" cy="165100"/>
          </a:xfrm>
          <a:prstGeom prst="triangl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Isosceles Triangle 14">
            <a:extLst>
              <a:ext uri="{FF2B5EF4-FFF2-40B4-BE49-F238E27FC236}">
                <a16:creationId xmlns:a16="http://schemas.microsoft.com/office/drawing/2014/main" id="{C1BD0A26-05EB-7114-7D9C-5B0DE9490588}"/>
              </a:ext>
            </a:extLst>
          </p:cNvPr>
          <p:cNvSpPr/>
          <p:nvPr/>
        </p:nvSpPr>
        <p:spPr>
          <a:xfrm rot="13634484">
            <a:off x="3941156" y="2169579"/>
            <a:ext cx="219153" cy="165100"/>
          </a:xfrm>
          <a:prstGeom prst="triangl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39C5F8-EA27-2CA2-A370-F1258686BD11}"/>
              </a:ext>
            </a:extLst>
          </p:cNvPr>
          <p:cNvSpPr>
            <a:spLocks noChangeAspect="1"/>
          </p:cNvSpPr>
          <p:nvPr/>
        </p:nvSpPr>
        <p:spPr>
          <a:xfrm>
            <a:off x="3508903" y="2546577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CAC2D1-99E6-DEE1-9F00-FC1F2B12EBC8}"/>
              </a:ext>
            </a:extLst>
          </p:cNvPr>
          <p:cNvCxnSpPr>
            <a:cxnSpLocks/>
          </p:cNvCxnSpPr>
          <p:nvPr/>
        </p:nvCxnSpPr>
        <p:spPr>
          <a:xfrm>
            <a:off x="2179103" y="2615157"/>
            <a:ext cx="1727511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79708D7-0CA7-1F93-AEDB-285BFF0DBEFA}"/>
              </a:ext>
            </a:extLst>
          </p:cNvPr>
          <p:cNvSpPr/>
          <p:nvPr/>
        </p:nvSpPr>
        <p:spPr>
          <a:xfrm>
            <a:off x="69495" y="1917974"/>
            <a:ext cx="1940529" cy="13943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endParaRPr lang="en-US" sz="1400" i="1">
              <a:solidFill>
                <a:srgbClr val="00558F"/>
              </a:solidFill>
              <a:latin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2261FA-B1B9-A727-B3A4-D7C04F7050B4}"/>
              </a:ext>
            </a:extLst>
          </p:cNvPr>
          <p:cNvSpPr/>
          <p:nvPr/>
        </p:nvSpPr>
        <p:spPr>
          <a:xfrm>
            <a:off x="6731460" y="2340141"/>
            <a:ext cx="2405775" cy="13943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 anchorCtr="0"/>
          <a:lstStyle/>
          <a:p>
            <a:pPr defTabSz="457198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defRPr/>
            </a:pPr>
            <a:endParaRPr lang="en-US" sz="1300">
              <a:solidFill>
                <a:srgbClr val="00558F"/>
              </a:solidFill>
              <a:latin typeface="Calibri"/>
              <a:cs typeface="Calibr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AB18EA-AC21-E0DF-879A-833F7E10B199}"/>
              </a:ext>
            </a:extLst>
          </p:cNvPr>
          <p:cNvSpPr/>
          <p:nvPr/>
        </p:nvSpPr>
        <p:spPr>
          <a:xfrm>
            <a:off x="6731460" y="901588"/>
            <a:ext cx="2338049" cy="10066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lnSpc>
                <a:spcPct val="90000"/>
              </a:lnSpc>
              <a:spcAft>
                <a:spcPts val="600"/>
              </a:spcAft>
              <a:defRPr/>
            </a:pPr>
            <a:endParaRPr lang="en-US" sz="1300">
              <a:solidFill>
                <a:srgbClr val="00558F"/>
              </a:solidFill>
              <a:latin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ADB405-10D0-0D2F-060F-BD2F5864249E}"/>
              </a:ext>
            </a:extLst>
          </p:cNvPr>
          <p:cNvSpPr/>
          <p:nvPr/>
        </p:nvSpPr>
        <p:spPr>
          <a:xfrm>
            <a:off x="1956639" y="766294"/>
            <a:ext cx="3241688" cy="6200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r>
              <a:rPr lang="en-US" sz="1600" b="1">
                <a:solidFill>
                  <a:srgbClr val="C00000"/>
                </a:solidFill>
                <a:latin typeface="Calibri"/>
              </a:rPr>
              <a:t>Primary and secondary data re-use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5F273EE-F8B9-7932-585D-784863FD1BFD}"/>
              </a:ext>
            </a:extLst>
          </p:cNvPr>
          <p:cNvSpPr/>
          <p:nvPr/>
        </p:nvSpPr>
        <p:spPr>
          <a:xfrm>
            <a:off x="303542" y="1756619"/>
            <a:ext cx="1823053" cy="152263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Calibri"/>
              </a:rPr>
              <a:t>Personal, health-related data of patients are the fundamental building blocks of a digitally-enabled healthcare ecosystem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52F0995-1D21-DA67-7F5E-3577FE43494F}"/>
              </a:ext>
            </a:extLst>
          </p:cNvPr>
          <p:cNvSpPr/>
          <p:nvPr/>
        </p:nvSpPr>
        <p:spPr>
          <a:xfrm>
            <a:off x="5937881" y="1076313"/>
            <a:ext cx="2953307" cy="17304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Collaborative approach</a:t>
            </a:r>
          </a:p>
          <a:p>
            <a:pPr marL="171449" indent="-171449" defTabSz="457198">
              <a:lnSpc>
                <a:spcPct val="90000"/>
              </a:lnSpc>
              <a:spcAft>
                <a:spcPts val="600"/>
              </a:spcAft>
              <a:buFont typeface="System Font Regular"/>
              <a:buChar char="⟩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D</a:t>
            </a:r>
            <a:r>
              <a:rPr lang="en-US" sz="1200" err="1">
                <a:solidFill>
                  <a:srgbClr val="00558F"/>
                </a:solidFill>
                <a:latin typeface="Calibri"/>
              </a:rPr>
              <a:t>evelop</a:t>
            </a:r>
            <a:r>
              <a:rPr lang="en-US" sz="1200">
                <a:solidFill>
                  <a:srgbClr val="00558F"/>
                </a:solidFill>
                <a:latin typeface="Calibri"/>
              </a:rPr>
              <a:t> ecosystems that address patient needs</a:t>
            </a:r>
          </a:p>
          <a:p>
            <a:pPr marL="171449" indent="-171449">
              <a:lnSpc>
                <a:spcPct val="90000"/>
              </a:lnSpc>
              <a:spcAft>
                <a:spcPts val="600"/>
              </a:spcAft>
              <a:buFont typeface="System Font Regular"/>
              <a:buChar char="⟩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D</a:t>
            </a:r>
            <a:r>
              <a:rPr lang="en-US" sz="1200" err="1">
                <a:solidFill>
                  <a:srgbClr val="00558F"/>
                </a:solidFill>
                <a:latin typeface="Calibri"/>
              </a:rPr>
              <a:t>evelop</a:t>
            </a:r>
            <a:r>
              <a:rPr lang="en-US" sz="1200">
                <a:solidFill>
                  <a:srgbClr val="00558F"/>
                </a:solidFill>
                <a:latin typeface="Calibri"/>
              </a:rPr>
              <a:t> new care concepts with service providers</a:t>
            </a:r>
          </a:p>
          <a:p>
            <a:pPr marL="171449" indent="-171449" defTabSz="457198">
              <a:lnSpc>
                <a:spcPct val="90000"/>
              </a:lnSpc>
              <a:spcAft>
                <a:spcPts val="600"/>
              </a:spcAft>
              <a:buFont typeface="System Font Regular"/>
              <a:buChar char="⟩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Introduce enablers for people to exercise their personal data rights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6F6B2DE-DC00-637C-09E5-1235A52A65ED}"/>
              </a:ext>
            </a:extLst>
          </p:cNvPr>
          <p:cNvSpPr/>
          <p:nvPr/>
        </p:nvSpPr>
        <p:spPr>
          <a:xfrm>
            <a:off x="5925243" y="3036405"/>
            <a:ext cx="2965945" cy="155965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Digital public goods and tech neutrality</a:t>
            </a:r>
            <a:endParaRPr lang="en-US" sz="1200">
              <a:solidFill>
                <a:srgbClr val="00558F"/>
              </a:solidFill>
              <a:latin typeface="Calibri"/>
            </a:endParaRPr>
          </a:p>
          <a:p>
            <a:pPr marL="171449" indent="-171449" defTabSz="457198">
              <a:lnSpc>
                <a:spcPct val="90000"/>
              </a:lnSpc>
              <a:spcAft>
                <a:spcPts val="600"/>
              </a:spcAft>
              <a:buFont typeface="System Font Regular"/>
              <a:buChar char="⟩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Implement health data commons using digital public goods</a:t>
            </a:r>
          </a:p>
          <a:p>
            <a:pPr marL="171449" indent="-171449" defTabSz="457198">
              <a:lnSpc>
                <a:spcPct val="90000"/>
              </a:lnSpc>
              <a:spcAft>
                <a:spcPts val="600"/>
              </a:spcAft>
              <a:buFont typeface="System Font Regular"/>
              <a:buChar char="⟩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Prevent vendor lock-in through technology-neutral reference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1340741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4C34387-2462-A6CA-DA20-6BD90F46E42E}"/>
              </a:ext>
            </a:extLst>
          </p:cNvPr>
          <p:cNvGrpSpPr/>
          <p:nvPr/>
        </p:nvGrpSpPr>
        <p:grpSpPr>
          <a:xfrm>
            <a:off x="248294" y="1112511"/>
            <a:ext cx="4973029" cy="3254909"/>
            <a:chOff x="853450" y="663250"/>
            <a:chExt cx="7071300" cy="4330475"/>
          </a:xfrm>
        </p:grpSpPr>
        <p:sp>
          <p:nvSpPr>
            <p:cNvPr id="2" name="Google Shape;54;p13">
              <a:extLst>
                <a:ext uri="{FF2B5EF4-FFF2-40B4-BE49-F238E27FC236}">
                  <a16:creationId xmlns:a16="http://schemas.microsoft.com/office/drawing/2014/main" id="{BE35DB56-5722-E4B3-4E24-D1873835CDA1}"/>
                </a:ext>
              </a:extLst>
            </p:cNvPr>
            <p:cNvSpPr/>
            <p:nvPr/>
          </p:nvSpPr>
          <p:spPr>
            <a:xfrm>
              <a:off x="853450" y="663250"/>
              <a:ext cx="7071300" cy="3194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200"/>
            </a:p>
          </p:txBody>
        </p:sp>
        <p:sp>
          <p:nvSpPr>
            <p:cNvPr id="4" name="Google Shape;55;p13">
              <a:extLst>
                <a:ext uri="{FF2B5EF4-FFF2-40B4-BE49-F238E27FC236}">
                  <a16:creationId xmlns:a16="http://schemas.microsoft.com/office/drawing/2014/main" id="{33F38CAD-C3C2-F9ED-83E1-1BD53B20E8F1}"/>
                </a:ext>
              </a:extLst>
            </p:cNvPr>
            <p:cNvSpPr/>
            <p:nvPr/>
          </p:nvSpPr>
          <p:spPr>
            <a:xfrm>
              <a:off x="911950" y="707125"/>
              <a:ext cx="2145900" cy="19263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05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COMMON</a:t>
              </a:r>
              <a:endParaRPr sz="105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05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SERVICES</a:t>
              </a:r>
              <a:endParaRPr sz="105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endParaRPr sz="105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269875" indent="-269875">
                <a:spcBef>
                  <a:spcPts val="0"/>
                </a:spcBef>
                <a:spcAft>
                  <a:spcPts val="0"/>
                </a:spcAft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Client Registry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269875" indent="-269875">
                <a:spcBef>
                  <a:spcPts val="0"/>
                </a:spcBef>
                <a:spcAft>
                  <a:spcPts val="0"/>
                </a:spcAft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FR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Facility Registry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269875" indent="-269875">
                <a:spcBef>
                  <a:spcPts val="0"/>
                </a:spcBef>
                <a:spcAft>
                  <a:spcPts val="0"/>
                </a:spcAft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HWR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	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- Health Worker Registry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269875" indent="-269875">
                <a:spcBef>
                  <a:spcPts val="0"/>
                </a:spcBef>
                <a:spcAft>
                  <a:spcPts val="0"/>
                </a:spcAft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TS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Terminology Services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269875" indent="-269875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PC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Product Catalogue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" name="Google Shape;56;p13">
              <a:extLst>
                <a:ext uri="{FF2B5EF4-FFF2-40B4-BE49-F238E27FC236}">
                  <a16:creationId xmlns:a16="http://schemas.microsoft.com/office/drawing/2014/main" id="{72DF2476-E02F-B6B9-609D-51EB5DABC6CA}"/>
                </a:ext>
              </a:extLst>
            </p:cNvPr>
            <p:cNvSpPr/>
            <p:nvPr/>
          </p:nvSpPr>
          <p:spPr>
            <a:xfrm>
              <a:off x="3116349" y="707125"/>
              <a:ext cx="2492100" cy="19263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05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BUSINESS</a:t>
              </a:r>
              <a:endParaRPr sz="105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05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SERVICES</a:t>
              </a:r>
              <a:br>
                <a:rPr lang="en-GB" sz="105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</a:br>
              <a:endParaRPr sz="5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endParaRPr sz="5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269875" indent="-269875">
                <a:spcBef>
                  <a:spcPts val="0"/>
                </a:spcBef>
                <a:spcAft>
                  <a:spcPts val="0"/>
                </a:spcAft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FIS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Finance &amp; Insurance Service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269875" indent="-269875">
                <a:spcBef>
                  <a:spcPts val="0"/>
                </a:spcBef>
                <a:spcAft>
                  <a:spcPts val="0"/>
                </a:spcAft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HMIS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 	- Health Mgt. Info. System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269875" indent="-269875">
                <a:spcBef>
                  <a:spcPts val="0"/>
                </a:spcBef>
                <a:spcAft>
                  <a:spcPts val="0"/>
                </a:spcAft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LMIS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 	- Logistics Mgt. Info. Service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269875" indent="-269875">
                <a:spcBef>
                  <a:spcPts val="0"/>
                </a:spcBef>
                <a:spcAft>
                  <a:spcPts val="0"/>
                </a:spcAft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SHR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Shared Health Record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endParaRPr sz="5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" name="Google Shape;57;p13">
              <a:extLst>
                <a:ext uri="{FF2B5EF4-FFF2-40B4-BE49-F238E27FC236}">
                  <a16:creationId xmlns:a16="http://schemas.microsoft.com/office/drawing/2014/main" id="{EA1A6068-CEEF-9ABC-506D-928EB7ADD45C}"/>
                </a:ext>
              </a:extLst>
            </p:cNvPr>
            <p:cNvSpPr/>
            <p:nvPr/>
          </p:nvSpPr>
          <p:spPr>
            <a:xfrm>
              <a:off x="5681500" y="707125"/>
              <a:ext cx="2170200" cy="1926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05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ANALYTICS &amp; INTELLIGENCE SERVICES</a:t>
              </a:r>
              <a:endParaRPr sz="105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05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Secondary reuse of data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" name="Google Shape;58;p13">
              <a:extLst>
                <a:ext uri="{FF2B5EF4-FFF2-40B4-BE49-F238E27FC236}">
                  <a16:creationId xmlns:a16="http://schemas.microsoft.com/office/drawing/2014/main" id="{6E00B06A-D042-3508-0244-FC5E58093D14}"/>
                </a:ext>
              </a:extLst>
            </p:cNvPr>
            <p:cNvSpPr/>
            <p:nvPr/>
          </p:nvSpPr>
          <p:spPr>
            <a:xfrm>
              <a:off x="911950" y="2761475"/>
              <a:ext cx="6960300" cy="1052100"/>
            </a:xfrm>
            <a:prstGeom prst="rect">
              <a:avLst/>
            </a:prstGeom>
            <a:solidFill>
              <a:srgbClr val="00919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05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INTEROPERABILITY LAYER (IOL)</a:t>
              </a:r>
              <a:endParaRPr sz="105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760413" indent="-625475">
                <a:spcBef>
                  <a:spcPts val="0"/>
                </a:spcBef>
                <a:spcAft>
                  <a:spcPts val="0"/>
                </a:spcAft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AC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	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- Admin Console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760413" indent="-625475">
                <a:spcBef>
                  <a:spcPts val="0"/>
                </a:spcBef>
                <a:spcAft>
                  <a:spcPts val="0"/>
                </a:spcAft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ATNA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Audit Trail &amp; Node Authentication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760413" indent="-625475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ILS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Interlinking and Routing Services, also known as Channels in the reference implementation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760413" indent="-625475">
                <a:spcBef>
                  <a:spcPts val="0"/>
                </a:spcBef>
                <a:spcAft>
                  <a:spcPts val="0"/>
                </a:spcAft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MEDIATORS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Pass-through, Adapter or Orchestration mediators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899994" indent="-629995">
                <a:spcBef>
                  <a:spcPts val="0"/>
                </a:spcBef>
                <a:spcAft>
                  <a:spcPts val="0"/>
                </a:spcAft>
              </a:pPr>
              <a:endParaRPr sz="5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" name="Google Shape;59;p13">
              <a:extLst>
                <a:ext uri="{FF2B5EF4-FFF2-40B4-BE49-F238E27FC236}">
                  <a16:creationId xmlns:a16="http://schemas.microsoft.com/office/drawing/2014/main" id="{DBFC6F45-781F-EAD7-08F5-878ACD0FAA70}"/>
                </a:ext>
              </a:extLst>
            </p:cNvPr>
            <p:cNvSpPr/>
            <p:nvPr/>
          </p:nvSpPr>
          <p:spPr>
            <a:xfrm>
              <a:off x="911950" y="3941625"/>
              <a:ext cx="6960300" cy="1052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POINT OF SERVICE (POS) SYSTEMS</a:t>
              </a:r>
              <a:endParaRPr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269998">
                <a:spcBef>
                  <a:spcPts val="0"/>
                </a:spcBef>
                <a:spcAft>
                  <a:spcPts val="0"/>
                </a:spcAft>
              </a:pPr>
              <a:b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en-GB" sz="7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Different types of PoS systems are allowed, including EMR/EHRs (Electronic Health / Medical Record systems), mobile apps for patient or community workers and information systems for hospitals, pharmacies and laboratories.</a:t>
              </a:r>
              <a:endParaRPr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629996" indent="-361948">
                <a:spcBef>
                  <a:spcPts val="0"/>
                </a:spcBef>
                <a:spcAft>
                  <a:spcPts val="0"/>
                </a:spcAft>
              </a:pPr>
              <a:r>
                <a:rPr lang="en-GB" sz="7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Key defining characteristics are the workflows that are supported by the system (see </a:t>
              </a:r>
              <a:r>
                <a:rPr lang="en-GB" sz="7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examples</a:t>
              </a:r>
              <a:r>
                <a:rPr lang="en-GB" sz="7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).</a:t>
              </a:r>
              <a:endParaRPr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BA48F1F-2AEE-D56D-8B95-4469DB172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Our blueprint for a health data commons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FE260218-9F36-9515-FF97-45B3ED2CC621}"/>
              </a:ext>
            </a:extLst>
          </p:cNvPr>
          <p:cNvSpPr txBox="1">
            <a:spLocks/>
          </p:cNvSpPr>
          <p:nvPr/>
        </p:nvSpPr>
        <p:spPr bwMode="auto">
          <a:xfrm>
            <a:off x="5642812" y="1083734"/>
            <a:ext cx="3338763" cy="3335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1300" b="1"/>
              <a:t>Based on OpenHIE*</a:t>
            </a:r>
          </a:p>
          <a:p>
            <a:pPr marL="285748" indent="-285748">
              <a:buFont typeface="System Font Regular"/>
              <a:buChar char="⟩"/>
            </a:pPr>
            <a:r>
              <a:rPr lang="en-GB" sz="1300">
                <a:solidFill>
                  <a:srgbClr val="00548E"/>
                </a:solidFill>
                <a:latin typeface="Calibri" panose="020F0502020204030204" pitchFamily="34" charset="0"/>
              </a:rPr>
              <a:t>One of the most widely used frameworks for implementing health data exchange in Africa</a:t>
            </a:r>
          </a:p>
          <a:p>
            <a:pPr marL="285748" indent="-285748">
              <a:buFont typeface="System Font Regular"/>
              <a:buChar char="⟩"/>
            </a:pPr>
            <a:r>
              <a:rPr lang="en-GB" sz="1300">
                <a:solidFill>
                  <a:srgbClr val="00548E"/>
                </a:solidFill>
                <a:latin typeface="Calibri" panose="020F0502020204030204" pitchFamily="34" charset="0"/>
              </a:rPr>
              <a:t>Standards-based, modular and with increasing number of implementations</a:t>
            </a:r>
            <a:br>
              <a:rPr lang="en-GB" sz="1300">
                <a:solidFill>
                  <a:srgbClr val="00548E"/>
                </a:solidFill>
                <a:latin typeface="Calibri" panose="020F0502020204030204" pitchFamily="34" charset="0"/>
              </a:rPr>
            </a:br>
            <a:endParaRPr lang="en-NL" sz="1300"/>
          </a:p>
          <a:p>
            <a:r>
              <a:rPr lang="en-NL" sz="1300" b="1"/>
              <a:t>Relevance today</a:t>
            </a:r>
          </a:p>
          <a:p>
            <a:pPr marL="285748" indent="-285748">
              <a:buFont typeface="System Font Regular"/>
              <a:buChar char="⟩"/>
            </a:pPr>
            <a:r>
              <a:rPr lang="en-GB" sz="1300">
                <a:solidFill>
                  <a:srgbClr val="00548E"/>
                </a:solidFill>
                <a:latin typeface="Calibri" panose="020F0502020204030204" pitchFamily="34" charset="0"/>
              </a:rPr>
              <a:t>Digital technologies have matured in the past decade, creating opportunities for effective and efficient implementations using digital public goods</a:t>
            </a:r>
          </a:p>
          <a:p>
            <a:pPr marL="285748" indent="-285748">
              <a:buFont typeface="System Font Regular"/>
              <a:buChar char="⟩"/>
            </a:pPr>
            <a:r>
              <a:rPr lang="en-GB" sz="1300">
                <a:solidFill>
                  <a:srgbClr val="00548E"/>
                </a:solidFill>
                <a:latin typeface="Calibri" panose="020F0502020204030204" pitchFamily="34" charset="0"/>
              </a:rPr>
              <a:t>Extend framework to support secondary re-use (next slide)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E86E8-3BE9-B811-153D-48E281FABB7D}"/>
              </a:ext>
            </a:extLst>
          </p:cNvPr>
          <p:cNvSpPr txBox="1"/>
          <p:nvPr/>
        </p:nvSpPr>
        <p:spPr>
          <a:xfrm>
            <a:off x="248293" y="4727506"/>
            <a:ext cx="86474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900"/>
              <a:t>* </a:t>
            </a:r>
            <a:r>
              <a:rPr lang="en-GB" sz="900"/>
              <a:t>S</a:t>
            </a:r>
            <a:r>
              <a:rPr lang="en-NL" sz="900"/>
              <a:t>imilar architectures have been adopted in 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  <a:hlinkClick r:id="rId16"/>
              </a:rPr>
              <a:t>Nigeria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</a:rPr>
              <a:t>, 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  <a:hlinkClick r:id="rId17"/>
              </a:rPr>
              <a:t>Kenya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</a:rPr>
              <a:t>, 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  <a:hlinkClick r:id="rId18"/>
              </a:rPr>
              <a:t>Tanzania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</a:rPr>
              <a:t>. For more details see </a:t>
            </a:r>
            <a:r>
              <a:rPr lang="en-GB" sz="900">
                <a:hlinkClick r:id="rId19"/>
              </a:rPr>
              <a:t>OpenHIE documentation</a:t>
            </a:r>
            <a:r>
              <a:rPr lang="en-GB" sz="900"/>
              <a:t>, 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  <a:hlinkClick r:id="rId20"/>
              </a:rPr>
              <a:t>review HIE in Africa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33508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AA1FA3-91D9-D6A9-5878-F1B02A02B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5838" y="1236961"/>
            <a:ext cx="3476017" cy="3507570"/>
          </a:xfrm>
        </p:spPr>
        <p:txBody>
          <a:bodyPr/>
          <a:lstStyle/>
          <a:p>
            <a:pPr marL="273049" lvl="1" indent="0">
              <a:buNone/>
            </a:pPr>
            <a:r>
              <a:rPr lang="en-GB" sz="1600" b="1" dirty="0">
                <a:solidFill>
                  <a:srgbClr val="00548E"/>
                </a:solidFill>
                <a:latin typeface="Calibri" panose="020F0502020204030204" pitchFamily="34" charset="0"/>
              </a:rPr>
              <a:t>Primary data reuse</a:t>
            </a:r>
            <a:br>
              <a:rPr lang="en-GB" sz="1600" b="1" dirty="0">
                <a:solidFill>
                  <a:srgbClr val="00548E"/>
                </a:solidFill>
                <a:latin typeface="Calibri" panose="020F0502020204030204" pitchFamily="34" charset="0"/>
              </a:rPr>
            </a:br>
            <a:endParaRPr lang="en-GB" sz="1600" b="1" dirty="0">
              <a:solidFill>
                <a:srgbClr val="00548E"/>
              </a:solidFill>
              <a:latin typeface="Calibri" panose="020F0502020204030204" pitchFamily="34" charset="0"/>
            </a:endParaRPr>
          </a:p>
          <a:p>
            <a:pPr marL="273049" lvl="1" indent="0">
              <a:buNone/>
            </a:pPr>
            <a:r>
              <a:rPr lang="en-GB" sz="1600" dirty="0">
                <a:solidFill>
                  <a:srgbClr val="00548E"/>
                </a:solidFill>
                <a:latin typeface="Calibri" panose="020F0502020204030204" pitchFamily="34" charset="0"/>
              </a:rPr>
              <a:t>Positioned within routine health delivery process, envisioned to be a market of supplier of business services</a:t>
            </a:r>
          </a:p>
          <a:p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0ED92-A0A1-8251-7EEE-6A8A0399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Primary vs secondary reuse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245FE25-3D81-0C4C-1CD4-BBB5B7FA595B}"/>
              </a:ext>
            </a:extLst>
          </p:cNvPr>
          <p:cNvSpPr txBox="1">
            <a:spLocks/>
          </p:cNvSpPr>
          <p:nvPr/>
        </p:nvSpPr>
        <p:spPr bwMode="auto">
          <a:xfrm>
            <a:off x="4296382" y="1236961"/>
            <a:ext cx="3476017" cy="350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198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48" indent="-273048" algn="l" defTabSz="457198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397" indent="-260348" algn="l" defTabSz="457198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45" indent="-273048" algn="l" defTabSz="457198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388" indent="-228598" algn="l" defTabSz="45719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585" indent="-228598" algn="l" defTabSz="45719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8" algn="l" defTabSz="45719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8" algn="l" defTabSz="45719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8" algn="l" defTabSz="45719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49" lvl="1" indent="0">
              <a:buFont typeface="Wingdings" charset="2"/>
              <a:buNone/>
            </a:pPr>
            <a:r>
              <a:rPr lang="en-GB" sz="1600" b="1" dirty="0">
                <a:solidFill>
                  <a:srgbClr val="00548E"/>
                </a:solidFill>
                <a:latin typeface="Calibri" panose="020F0502020204030204" pitchFamily="34" charset="0"/>
              </a:rPr>
              <a:t>Secondary data reuse</a:t>
            </a:r>
            <a:br>
              <a:rPr lang="en-GB" sz="1600" b="1" dirty="0">
                <a:solidFill>
                  <a:srgbClr val="00548E"/>
                </a:solidFill>
                <a:latin typeface="Calibri" panose="020F0502020204030204" pitchFamily="34" charset="0"/>
              </a:rPr>
            </a:br>
            <a:endParaRPr lang="en-GB" sz="1600" b="1" dirty="0">
              <a:solidFill>
                <a:srgbClr val="00548E"/>
              </a:solidFill>
              <a:latin typeface="Calibri" panose="020F0502020204030204" pitchFamily="34" charset="0"/>
            </a:endParaRPr>
          </a:p>
          <a:p>
            <a:pPr marL="273049" lvl="1" indent="0">
              <a:buNone/>
            </a:pPr>
            <a:r>
              <a:rPr lang="en-GB" sz="1600" dirty="0">
                <a:solidFill>
                  <a:srgbClr val="00548E"/>
                </a:solidFill>
                <a:latin typeface="Calibri" panose="020F0502020204030204" pitchFamily="34" charset="0"/>
              </a:rPr>
              <a:t>Positioned as reuse of data for policy, analytical and intelligence purposes by government, academic institutions, pharma companies etc.</a:t>
            </a:r>
          </a:p>
          <a:p>
            <a:endParaRPr lang="en-NL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D3A77-89AC-3C3D-44EE-143122EE2B79}"/>
              </a:ext>
            </a:extLst>
          </p:cNvPr>
          <p:cNvCxnSpPr/>
          <p:nvPr/>
        </p:nvCxnSpPr>
        <p:spPr>
          <a:xfrm>
            <a:off x="881974" y="1524000"/>
            <a:ext cx="1588852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80FFB1-49D2-0C2E-DCE8-73ADEF2B4785}"/>
              </a:ext>
            </a:extLst>
          </p:cNvPr>
          <p:cNvCxnSpPr>
            <a:cxnSpLocks/>
          </p:cNvCxnSpPr>
          <p:nvPr/>
        </p:nvCxnSpPr>
        <p:spPr>
          <a:xfrm>
            <a:off x="4666033" y="1533728"/>
            <a:ext cx="1812588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683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2DC45BC-B490-850B-2E07-4E3DCC4BBA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1" progId="TCLayout.ActiveDocument.1">
                  <p:embed/>
                </p:oleObj>
              </mc:Choice>
              <mc:Fallback>
                <p:oleObj name="think-cell Slide" r:id="rId3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2DC45BC-B490-850B-2E07-4E3DCC4BB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>
            <a:extLst>
              <a:ext uri="{FF2B5EF4-FFF2-40B4-BE49-F238E27FC236}">
                <a16:creationId xmlns:a16="http://schemas.microsoft.com/office/drawing/2014/main" id="{65AF6D07-1CC8-2950-00BB-C075254CA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119" y="4289140"/>
            <a:ext cx="411454" cy="41145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E5B44F5-26F2-77AE-8B0C-81E4D3E32794}"/>
              </a:ext>
            </a:extLst>
          </p:cNvPr>
          <p:cNvSpPr/>
          <p:nvPr/>
        </p:nvSpPr>
        <p:spPr>
          <a:xfrm>
            <a:off x="2830129" y="2355255"/>
            <a:ext cx="787802" cy="60784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Journey analytics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209AC7-D6D6-4454-E190-CBF4413900A0}"/>
              </a:ext>
            </a:extLst>
          </p:cNvPr>
          <p:cNvSpPr/>
          <p:nvPr/>
        </p:nvSpPr>
        <p:spPr>
          <a:xfrm>
            <a:off x="2837368" y="1617018"/>
            <a:ext cx="872129" cy="5970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Insurance companies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BDA316-2062-E914-CC31-BD9BF1E0CEE2}"/>
              </a:ext>
            </a:extLst>
          </p:cNvPr>
          <p:cNvSpPr/>
          <p:nvPr/>
        </p:nvSpPr>
        <p:spPr>
          <a:xfrm>
            <a:off x="2840655" y="3090803"/>
            <a:ext cx="856676" cy="4548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Portable health data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5681F18-7225-594F-98A0-F022949A6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30056"/>
            <a:ext cx="2229168" cy="206144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AE89E9-B131-43E3-E30E-6D94140E8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7201647" cy="468045"/>
          </a:xfrm>
          <a:solidFill>
            <a:schemeClr val="tx1">
              <a:alpha val="90000"/>
            </a:schemeClr>
          </a:solidFill>
          <a:ln>
            <a:noFill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Examples of reuse</a:t>
            </a:r>
            <a:endParaRPr lang="en-N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46E10F8-B4BA-7370-0ED1-C259463DAD74}"/>
              </a:ext>
            </a:extLst>
          </p:cNvPr>
          <p:cNvSpPr/>
          <p:nvPr/>
        </p:nvSpPr>
        <p:spPr>
          <a:xfrm>
            <a:off x="1822538" y="590094"/>
            <a:ext cx="895611" cy="319414"/>
          </a:xfrm>
          <a:prstGeom prst="rightArrow">
            <a:avLst>
              <a:gd name="adj1" fmla="val 50000"/>
              <a:gd name="adj2" fmla="val 7549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050" name="Picture 2" descr="zoom Vector Icons free download in SVG, PNG Format">
            <a:extLst>
              <a:ext uri="{FF2B5EF4-FFF2-40B4-BE49-F238E27FC236}">
                <a16:creationId xmlns:a16="http://schemas.microsoft.com/office/drawing/2014/main" id="{CF5CCE19-8249-E5C7-AE25-E0D5DA144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6" t="11007" r="11601" b="11007"/>
          <a:stretch/>
        </p:blipFill>
        <p:spPr bwMode="auto">
          <a:xfrm>
            <a:off x="2044478" y="612622"/>
            <a:ext cx="319808" cy="31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1292F76-A74C-6084-9659-500A5FE0D719}"/>
              </a:ext>
            </a:extLst>
          </p:cNvPr>
          <p:cNvSpPr/>
          <p:nvPr/>
        </p:nvSpPr>
        <p:spPr>
          <a:xfrm>
            <a:off x="43841" y="605667"/>
            <a:ext cx="1734855" cy="29111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485C0E-7B86-E647-9C3A-248A876812AB}"/>
              </a:ext>
            </a:extLst>
          </p:cNvPr>
          <p:cNvSpPr/>
          <p:nvPr/>
        </p:nvSpPr>
        <p:spPr>
          <a:xfrm>
            <a:off x="4619862" y="608174"/>
            <a:ext cx="4287242" cy="1937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enabling the clinics with Cash Advance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43ED60-91D8-F618-F949-44E014D5FC74}"/>
              </a:ext>
            </a:extLst>
          </p:cNvPr>
          <p:cNvSpPr/>
          <p:nvPr/>
        </p:nvSpPr>
        <p:spPr>
          <a:xfrm>
            <a:off x="4619862" y="1142794"/>
            <a:ext cx="4287242" cy="1937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informing donors/investors on the quality of healthcare providers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41B3C9-EB4C-F169-715D-5DFC2EF8B88A}"/>
              </a:ext>
            </a:extLst>
          </p:cNvPr>
          <p:cNvSpPr/>
          <p:nvPr/>
        </p:nvSpPr>
        <p:spPr>
          <a:xfrm>
            <a:off x="4619862" y="1818681"/>
            <a:ext cx="4287242" cy="1937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aggregating demand and facilitating access to healthcare services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A69B0F-14A9-6CF7-D2FE-4A71C21BF3C8}"/>
              </a:ext>
            </a:extLst>
          </p:cNvPr>
          <p:cNvSpPr/>
          <p:nvPr/>
        </p:nvSpPr>
        <p:spPr>
          <a:xfrm>
            <a:off x="4619862" y="2562312"/>
            <a:ext cx="4287242" cy="1937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informing all stakeholders on the services provided and outcomes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EA9044-132C-96F3-633B-EBC99E177B4F}"/>
              </a:ext>
            </a:extLst>
          </p:cNvPr>
          <p:cNvSpPr/>
          <p:nvPr/>
        </p:nvSpPr>
        <p:spPr>
          <a:xfrm>
            <a:off x="4619862" y="4410028"/>
            <a:ext cx="4287242" cy="1937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connecting third parties to create value based on available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7273E6-C9B7-AAAE-D3EF-AED6988AF6B7}"/>
              </a:ext>
            </a:extLst>
          </p:cNvPr>
          <p:cNvSpPr/>
          <p:nvPr/>
        </p:nvSpPr>
        <p:spPr>
          <a:xfrm>
            <a:off x="4619862" y="3766135"/>
            <a:ext cx="4287242" cy="1937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informing clinic management to improve operations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8C0D6A-1B28-8437-8214-756C857DD4E5}"/>
              </a:ext>
            </a:extLst>
          </p:cNvPr>
          <p:cNvSpPr/>
          <p:nvPr/>
        </p:nvSpPr>
        <p:spPr>
          <a:xfrm>
            <a:off x="4619862" y="3221385"/>
            <a:ext cx="4287242" cy="1937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organizing supply to improve care delivery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F4C884-C04B-90B0-E89B-1C7A143D85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3786" t="7962" r="2084" b="10883"/>
          <a:stretch/>
        </p:blipFill>
        <p:spPr>
          <a:xfrm>
            <a:off x="3854754" y="496505"/>
            <a:ext cx="638740" cy="433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79A875-413A-BD7A-DA81-4D188E70A7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202" t="15071" r="33422" b="18492"/>
          <a:stretch/>
        </p:blipFill>
        <p:spPr>
          <a:xfrm>
            <a:off x="3766136" y="1089793"/>
            <a:ext cx="740284" cy="2997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E1CE5BA-EA31-686C-7BEE-FB7EA1C784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2887" y="1967183"/>
            <a:ext cx="466380" cy="28217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451DC68-8AAC-2F97-EAC2-CBD476BD7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0119" y="1526106"/>
            <a:ext cx="317008" cy="3170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78FFD9F-E6BB-8F6F-8F1B-555EC939FD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8852" y="1770401"/>
            <a:ext cx="466380" cy="17409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5AC75BA-924B-E7D1-309D-64A2FF0D4E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-1490" r="15600" b="-1"/>
          <a:stretch/>
        </p:blipFill>
        <p:spPr>
          <a:xfrm>
            <a:off x="3651340" y="2488919"/>
            <a:ext cx="891588" cy="34051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3F35D35-390E-BE1F-F8E9-B0372219FA8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2074" b="17592"/>
          <a:stretch/>
        </p:blipFill>
        <p:spPr>
          <a:xfrm>
            <a:off x="3697331" y="3099056"/>
            <a:ext cx="837059" cy="4383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114D8E7-B107-3647-C730-D859269E5065}"/>
              </a:ext>
            </a:extLst>
          </p:cNvPr>
          <p:cNvSpPr/>
          <p:nvPr/>
        </p:nvSpPr>
        <p:spPr>
          <a:xfrm>
            <a:off x="2837367" y="3729436"/>
            <a:ext cx="1669053" cy="3011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Management use cases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F3B33F1-EA0C-47A9-B6A2-47096A08D9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86634" y="4107931"/>
            <a:ext cx="421001" cy="421001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B795B1-BF29-680C-DE95-33B70DAD163C}"/>
              </a:ext>
            </a:extLst>
          </p:cNvPr>
          <p:cNvCxnSpPr>
            <a:cxnSpLocks/>
          </p:cNvCxnSpPr>
          <p:nvPr/>
        </p:nvCxnSpPr>
        <p:spPr>
          <a:xfrm>
            <a:off x="2837368" y="1454224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B91EC0E-229A-F278-27B7-1AD9F6C099EE}"/>
              </a:ext>
            </a:extLst>
          </p:cNvPr>
          <p:cNvCxnSpPr>
            <a:cxnSpLocks/>
          </p:cNvCxnSpPr>
          <p:nvPr/>
        </p:nvCxnSpPr>
        <p:spPr>
          <a:xfrm>
            <a:off x="2837368" y="2312670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45E5BA-BCCF-D427-EF54-261452C95604}"/>
              </a:ext>
            </a:extLst>
          </p:cNvPr>
          <p:cNvCxnSpPr>
            <a:cxnSpLocks/>
          </p:cNvCxnSpPr>
          <p:nvPr/>
        </p:nvCxnSpPr>
        <p:spPr>
          <a:xfrm>
            <a:off x="2837368" y="979810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5831D2B-BE92-D3AF-2D17-51F409735B15}"/>
              </a:ext>
            </a:extLst>
          </p:cNvPr>
          <p:cNvCxnSpPr>
            <a:cxnSpLocks/>
          </p:cNvCxnSpPr>
          <p:nvPr/>
        </p:nvCxnSpPr>
        <p:spPr>
          <a:xfrm>
            <a:off x="2837368" y="2999734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5CC6CEF-B54F-2680-C611-6F3C09E54639}"/>
              </a:ext>
            </a:extLst>
          </p:cNvPr>
          <p:cNvCxnSpPr>
            <a:cxnSpLocks/>
          </p:cNvCxnSpPr>
          <p:nvPr/>
        </p:nvCxnSpPr>
        <p:spPr>
          <a:xfrm>
            <a:off x="2837368" y="3632408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E31167C-6F95-DFDD-A269-16AB4C8E3C4A}"/>
              </a:ext>
            </a:extLst>
          </p:cNvPr>
          <p:cNvCxnSpPr>
            <a:cxnSpLocks/>
          </p:cNvCxnSpPr>
          <p:nvPr/>
        </p:nvCxnSpPr>
        <p:spPr>
          <a:xfrm>
            <a:off x="2837368" y="4076418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A730C0F9-6212-1D1A-7A28-FD90E358B482}"/>
              </a:ext>
            </a:extLst>
          </p:cNvPr>
          <p:cNvSpPr/>
          <p:nvPr/>
        </p:nvSpPr>
        <p:spPr>
          <a:xfrm>
            <a:off x="2857039" y="544956"/>
            <a:ext cx="966135" cy="3201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PharmAccess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56BAD4-A638-8325-83F5-375077B89950}"/>
              </a:ext>
            </a:extLst>
          </p:cNvPr>
          <p:cNvSpPr/>
          <p:nvPr/>
        </p:nvSpPr>
        <p:spPr>
          <a:xfrm>
            <a:off x="2857039" y="1079577"/>
            <a:ext cx="997715" cy="3201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PharmAccess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CF5ED03-2643-B0EA-C743-384883C30189}"/>
              </a:ext>
            </a:extLst>
          </p:cNvPr>
          <p:cNvSpPr/>
          <p:nvPr/>
        </p:nvSpPr>
        <p:spPr>
          <a:xfrm>
            <a:off x="2837367" y="4344284"/>
            <a:ext cx="1017387" cy="3011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Re-use of data for research and analytics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FD313592-0393-DA31-3617-E2E61D4037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00928" y="4557213"/>
            <a:ext cx="392410" cy="3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94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2DC45BC-B490-850B-2E07-4E3DCC4BBA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1" progId="TCLayout.ActiveDocument.1">
                  <p:embed/>
                </p:oleObj>
              </mc:Choice>
              <mc:Fallback>
                <p:oleObj name="think-cell Slide" r:id="rId3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2DC45BC-B490-850B-2E07-4E3DCC4BB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D24FD2BD-7C59-6696-FF24-9B8C5555671D}"/>
              </a:ext>
            </a:extLst>
          </p:cNvPr>
          <p:cNvSpPr/>
          <p:nvPr/>
        </p:nvSpPr>
        <p:spPr>
          <a:xfrm rot="5400000">
            <a:off x="2497624" y="2024841"/>
            <a:ext cx="1264807" cy="451735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DA472AC-C7DE-03C1-7EDE-435DC0661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0056"/>
            <a:ext cx="2229168" cy="206144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AE89E9-B131-43E3-E30E-6D94140E8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7201647" cy="468045"/>
          </a:xfrm>
          <a:solidFill>
            <a:schemeClr val="tx1">
              <a:alpha val="90000"/>
            </a:schemeClr>
          </a:solidFill>
          <a:ln>
            <a:noFill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/>
              <a:t>Develop new care concepts with ‘BRICK’ and ‘CLICK’ service providers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46E10F8-B4BA-7370-0ED1-C259463DAD74}"/>
              </a:ext>
            </a:extLst>
          </p:cNvPr>
          <p:cNvSpPr/>
          <p:nvPr/>
        </p:nvSpPr>
        <p:spPr>
          <a:xfrm>
            <a:off x="1822538" y="2150103"/>
            <a:ext cx="895611" cy="319414"/>
          </a:xfrm>
          <a:prstGeom prst="rightArrow">
            <a:avLst>
              <a:gd name="adj1" fmla="val 50000"/>
              <a:gd name="adj2" fmla="val 7549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050" name="Picture 2" descr="zoom Vector Icons free download in SVG, PNG Format">
            <a:extLst>
              <a:ext uri="{FF2B5EF4-FFF2-40B4-BE49-F238E27FC236}">
                <a16:creationId xmlns:a16="http://schemas.microsoft.com/office/drawing/2014/main" id="{CF5CCE19-8249-E5C7-AE25-E0D5DA144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6" t="11007" r="11601" b="11007"/>
          <a:stretch/>
        </p:blipFill>
        <p:spPr bwMode="auto">
          <a:xfrm>
            <a:off x="2044478" y="2172631"/>
            <a:ext cx="319808" cy="31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1292F76-A74C-6084-9659-500A5FE0D719}"/>
              </a:ext>
            </a:extLst>
          </p:cNvPr>
          <p:cNvSpPr/>
          <p:nvPr/>
        </p:nvSpPr>
        <p:spPr>
          <a:xfrm>
            <a:off x="43841" y="2110105"/>
            <a:ext cx="1734855" cy="444341"/>
          </a:xfrm>
          <a:prstGeom prst="roundRect">
            <a:avLst/>
          </a:prstGeom>
          <a:noFill/>
          <a:ln w="127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E01B0D-938C-6151-D340-CD01E2920C5C}"/>
              </a:ext>
            </a:extLst>
          </p:cNvPr>
          <p:cNvSpPr/>
          <p:nvPr/>
        </p:nvSpPr>
        <p:spPr>
          <a:xfrm>
            <a:off x="2837368" y="2960486"/>
            <a:ext cx="872129" cy="5970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‘CLICK’</a:t>
            </a:r>
          </a:p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Service Providers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CC7C6-EF8E-7525-38F7-792C4AEA1BA1}"/>
              </a:ext>
            </a:extLst>
          </p:cNvPr>
          <p:cNvSpPr/>
          <p:nvPr/>
        </p:nvSpPr>
        <p:spPr>
          <a:xfrm>
            <a:off x="4283613" y="1149194"/>
            <a:ext cx="4623492" cy="1937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Healthcare facilities with traditional care delivery models</a:t>
            </a:r>
          </a:p>
          <a:p>
            <a:pPr marL="171449" indent="-171449" defTabSz="457198"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CHWs</a:t>
            </a:r>
          </a:p>
          <a:p>
            <a:pPr marL="171449" indent="-171449" defTabSz="457198"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Primary healthcare facilities</a:t>
            </a:r>
          </a:p>
          <a:p>
            <a:pPr marL="171449" indent="-171449" defTabSz="457198"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Secondary/Referral healthcare facilities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AD3FED-E919-BE2E-A392-271216B07CA0}"/>
              </a:ext>
            </a:extLst>
          </p:cNvPr>
          <p:cNvSpPr/>
          <p:nvPr/>
        </p:nvSpPr>
        <p:spPr>
          <a:xfrm>
            <a:off x="3977611" y="2171494"/>
            <a:ext cx="4929493" cy="1937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organizing demand for healthcare and care delivery by bringing together traditional and digital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EC5920-5F49-4959-F4C5-3C9958916CC7}"/>
              </a:ext>
            </a:extLst>
          </p:cNvPr>
          <p:cNvSpPr/>
          <p:nvPr/>
        </p:nvSpPr>
        <p:spPr>
          <a:xfrm>
            <a:off x="4283613" y="3162149"/>
            <a:ext cx="4623492" cy="1937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Innovative providers with digital care delivery/organization models</a:t>
            </a:r>
          </a:p>
          <a:p>
            <a:pPr marL="171449" indent="-171449" defTabSz="457198"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Fintech</a:t>
            </a:r>
          </a:p>
          <a:p>
            <a:pPr marL="171449" indent="-171449" defTabSz="457198"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Remote care / Self-management platforms</a:t>
            </a:r>
          </a:p>
          <a:p>
            <a:pPr marL="171449" indent="-171449" defTabSz="457198"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Care planning/management platforms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C8C843-63F9-6605-DB17-91A3EE7DDC95}"/>
              </a:ext>
            </a:extLst>
          </p:cNvPr>
          <p:cNvCxnSpPr>
            <a:cxnSpLocks/>
          </p:cNvCxnSpPr>
          <p:nvPr/>
        </p:nvCxnSpPr>
        <p:spPr>
          <a:xfrm>
            <a:off x="2837368" y="2699216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5F4BD3-CD21-2E70-E66A-77EDB37EF7D3}"/>
              </a:ext>
            </a:extLst>
          </p:cNvPr>
          <p:cNvCxnSpPr>
            <a:cxnSpLocks/>
          </p:cNvCxnSpPr>
          <p:nvPr/>
        </p:nvCxnSpPr>
        <p:spPr>
          <a:xfrm>
            <a:off x="2837368" y="3733512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D73192-E8D5-6C1E-2E6C-4600ADF745F7}"/>
              </a:ext>
            </a:extLst>
          </p:cNvPr>
          <p:cNvCxnSpPr>
            <a:cxnSpLocks/>
          </p:cNvCxnSpPr>
          <p:nvPr/>
        </p:nvCxnSpPr>
        <p:spPr>
          <a:xfrm>
            <a:off x="2837368" y="1795150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ACF1164-5D45-6063-26A4-FDEC1D2D6D00}"/>
              </a:ext>
            </a:extLst>
          </p:cNvPr>
          <p:cNvSpPr/>
          <p:nvPr/>
        </p:nvSpPr>
        <p:spPr>
          <a:xfrm>
            <a:off x="2857039" y="1085976"/>
            <a:ext cx="966135" cy="3201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‘BRICK’</a:t>
            </a:r>
          </a:p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Service Providers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A18551-B043-3A9B-A17D-3730ABB72EAB}"/>
              </a:ext>
            </a:extLst>
          </p:cNvPr>
          <p:cNvSpPr/>
          <p:nvPr/>
        </p:nvSpPr>
        <p:spPr>
          <a:xfrm>
            <a:off x="2857039" y="2108277"/>
            <a:ext cx="1053780" cy="3201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PharmAccess</a:t>
            </a:r>
          </a:p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Patient Groups</a:t>
            </a:r>
          </a:p>
        </p:txBody>
      </p:sp>
      <p:pic>
        <p:nvPicPr>
          <p:cNvPr id="29" name="Graphic 28" descr="Hospital outline">
            <a:extLst>
              <a:ext uri="{FF2B5EF4-FFF2-40B4-BE49-F238E27FC236}">
                <a16:creationId xmlns:a16="http://schemas.microsoft.com/office/drawing/2014/main" id="{A2E916AC-AEFB-B8E3-0886-7A317DDDF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49788" y="936705"/>
            <a:ext cx="522060" cy="522060"/>
          </a:xfrm>
          <a:prstGeom prst="rect">
            <a:avLst/>
          </a:prstGeom>
        </p:spPr>
      </p:pic>
      <p:pic>
        <p:nvPicPr>
          <p:cNvPr id="30" name="Graphic 29" descr="Smart Phone with solid fill">
            <a:extLst>
              <a:ext uri="{FF2B5EF4-FFF2-40B4-BE49-F238E27FC236}">
                <a16:creationId xmlns:a16="http://schemas.microsoft.com/office/drawing/2014/main" id="{40D9137A-FB30-2ADD-0567-83F9E1C635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09497" y="3047445"/>
            <a:ext cx="423139" cy="42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17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2DC45BC-B490-850B-2E07-4E3DCC4BBA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2DC45BC-B490-850B-2E07-4E3DCC4BB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646E10F8-B4BA-7370-0ED1-C259463DAD74}"/>
              </a:ext>
            </a:extLst>
          </p:cNvPr>
          <p:cNvSpPr/>
          <p:nvPr/>
        </p:nvSpPr>
        <p:spPr>
          <a:xfrm>
            <a:off x="1202500" y="1889638"/>
            <a:ext cx="1515648" cy="319414"/>
          </a:xfrm>
          <a:prstGeom prst="rightArrow">
            <a:avLst>
              <a:gd name="adj1" fmla="val 50000"/>
              <a:gd name="adj2" fmla="val 7549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AE89E9-B131-43E3-E30E-6D94140E8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7201647" cy="744582"/>
          </a:xfrm>
          <a:solidFill>
            <a:schemeClr val="tx1">
              <a:alpha val="90000"/>
            </a:schemeClr>
          </a:solidFill>
          <a:ln>
            <a:noFill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We develop ecosystems focusing on patient needs, advocating for personal data rights, and breaking vendor lock-ins</a:t>
            </a:r>
            <a:endParaRPr lang="en-NL" dirty="0"/>
          </a:p>
        </p:txBody>
      </p:sp>
      <p:pic>
        <p:nvPicPr>
          <p:cNvPr id="2050" name="Picture 2" descr="zoom Vector Icons free download in SVG, PNG Format">
            <a:extLst>
              <a:ext uri="{FF2B5EF4-FFF2-40B4-BE49-F238E27FC236}">
                <a16:creationId xmlns:a16="http://schemas.microsoft.com/office/drawing/2014/main" id="{CF5CCE19-8249-E5C7-AE25-E0D5DA144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6" t="11007" r="11601" b="11007"/>
          <a:stretch/>
        </p:blipFill>
        <p:spPr bwMode="auto">
          <a:xfrm>
            <a:off x="2305137" y="1936414"/>
            <a:ext cx="226141" cy="22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1292F76-A74C-6084-9659-500A5FE0D719}"/>
              </a:ext>
            </a:extLst>
          </p:cNvPr>
          <p:cNvSpPr/>
          <p:nvPr/>
        </p:nvSpPr>
        <p:spPr>
          <a:xfrm>
            <a:off x="793515" y="1883153"/>
            <a:ext cx="228600" cy="319414"/>
          </a:xfrm>
          <a:prstGeom prst="roundRect">
            <a:avLst/>
          </a:prstGeom>
          <a:noFill/>
          <a:ln w="127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97CC39-DC8C-37C1-B424-21C9B9C116EC}"/>
              </a:ext>
            </a:extLst>
          </p:cNvPr>
          <p:cNvSpPr/>
          <p:nvPr/>
        </p:nvSpPr>
        <p:spPr>
          <a:xfrm>
            <a:off x="3823175" y="1834089"/>
            <a:ext cx="4623492" cy="6105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49" indent="-171449" defTabSz="457198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558F"/>
                </a:solidFill>
                <a:latin typeface="Calibri"/>
              </a:rPr>
              <a:t>Data Security and Privacy</a:t>
            </a:r>
          </a:p>
          <a:p>
            <a:pPr marL="171449" indent="-171449" defTabSz="457198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558F"/>
                </a:solidFill>
                <a:latin typeface="Calibri"/>
              </a:rPr>
              <a:t>Data Integrity (with validation and correction methods)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5DA43F4-0B61-C667-7A25-F420C51CDA91}"/>
              </a:ext>
            </a:extLst>
          </p:cNvPr>
          <p:cNvCxnSpPr>
            <a:cxnSpLocks/>
          </p:cNvCxnSpPr>
          <p:nvPr/>
        </p:nvCxnSpPr>
        <p:spPr>
          <a:xfrm>
            <a:off x="2837368" y="3226761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A3E114-D44E-F113-5255-533AEF585D78}"/>
              </a:ext>
            </a:extLst>
          </p:cNvPr>
          <p:cNvCxnSpPr>
            <a:cxnSpLocks/>
          </p:cNvCxnSpPr>
          <p:nvPr/>
        </p:nvCxnSpPr>
        <p:spPr>
          <a:xfrm>
            <a:off x="2837368" y="2484476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23FB432-4EA2-CE3A-E1E4-830F4C4397F1}"/>
              </a:ext>
            </a:extLst>
          </p:cNvPr>
          <p:cNvSpPr/>
          <p:nvPr/>
        </p:nvSpPr>
        <p:spPr>
          <a:xfrm>
            <a:off x="2857039" y="1979286"/>
            <a:ext cx="966135" cy="3201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Data Governance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1DAF90E-B5A0-5247-781D-B9B5C4302637}"/>
              </a:ext>
            </a:extLst>
          </p:cNvPr>
          <p:cNvSpPr/>
          <p:nvPr/>
        </p:nvSpPr>
        <p:spPr>
          <a:xfrm>
            <a:off x="2857040" y="2695535"/>
            <a:ext cx="1053780" cy="3201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Technical Stakeholders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11D898-39BB-B6C4-64A7-6CA77A291FD6}"/>
              </a:ext>
            </a:extLst>
          </p:cNvPr>
          <p:cNvSpPr/>
          <p:nvPr/>
        </p:nvSpPr>
        <p:spPr>
          <a:xfrm>
            <a:off x="2769395" y="1328899"/>
            <a:ext cx="3722846" cy="3201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400" b="1">
                <a:solidFill>
                  <a:srgbClr val="00558F"/>
                </a:solidFill>
                <a:latin typeface="Calibri"/>
              </a:rPr>
              <a:t>We develop open-source code to create shared records and data translators to support:  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E70D22-08EA-C170-E31B-AF0167B224B3}"/>
              </a:ext>
            </a:extLst>
          </p:cNvPr>
          <p:cNvCxnSpPr>
            <a:cxnSpLocks/>
          </p:cNvCxnSpPr>
          <p:nvPr/>
        </p:nvCxnSpPr>
        <p:spPr>
          <a:xfrm>
            <a:off x="2837368" y="3969046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FEDEAD97-ADC5-538C-8E18-B221582D8485}"/>
              </a:ext>
            </a:extLst>
          </p:cNvPr>
          <p:cNvSpPr/>
          <p:nvPr/>
        </p:nvSpPr>
        <p:spPr>
          <a:xfrm>
            <a:off x="2857040" y="3437820"/>
            <a:ext cx="1053780" cy="3201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Legal Stakeholders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26C570-6764-073C-2810-1CC9A33F378B}"/>
              </a:ext>
            </a:extLst>
          </p:cNvPr>
          <p:cNvCxnSpPr>
            <a:cxnSpLocks/>
          </p:cNvCxnSpPr>
          <p:nvPr/>
        </p:nvCxnSpPr>
        <p:spPr>
          <a:xfrm>
            <a:off x="2837368" y="4711331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5D2B8F4-A092-646A-AB4D-14B54AF6B097}"/>
              </a:ext>
            </a:extLst>
          </p:cNvPr>
          <p:cNvSpPr/>
          <p:nvPr/>
        </p:nvSpPr>
        <p:spPr>
          <a:xfrm>
            <a:off x="2857040" y="4180105"/>
            <a:ext cx="1053780" cy="3201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Common Services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00D1757-E5C5-C2A1-242B-ABD9C6F8F655}"/>
              </a:ext>
            </a:extLst>
          </p:cNvPr>
          <p:cNvSpPr/>
          <p:nvPr/>
        </p:nvSpPr>
        <p:spPr>
          <a:xfrm>
            <a:off x="3910820" y="2546319"/>
            <a:ext cx="4623492" cy="618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49" indent="-171449" defTabSz="457198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558F"/>
                </a:solidFill>
                <a:latin typeface="Calibri"/>
              </a:rPr>
              <a:t>Data Integration and Exchange</a:t>
            </a:r>
          </a:p>
          <a:p>
            <a:pPr marL="171449" indent="-171449" defTabSz="457198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558F"/>
                </a:solidFill>
                <a:latin typeface="Calibri"/>
              </a:rPr>
              <a:t>Interoperability Solutions</a:t>
            </a:r>
          </a:p>
          <a:p>
            <a:pPr marL="171449" indent="-171449" defTabSz="457198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558F"/>
                </a:solidFill>
                <a:latin typeface="Calibri"/>
              </a:rPr>
              <a:t>Data Visualization and Reporting Solutions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A03243-2EEB-A3D4-CAAA-C4D1B436AEB8}"/>
              </a:ext>
            </a:extLst>
          </p:cNvPr>
          <p:cNvSpPr/>
          <p:nvPr/>
        </p:nvSpPr>
        <p:spPr>
          <a:xfrm>
            <a:off x="3910820" y="3288601"/>
            <a:ext cx="4623492" cy="62136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49" indent="-171449" defTabSz="457198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558F"/>
                </a:solidFill>
                <a:latin typeface="Calibri"/>
              </a:rPr>
              <a:t>Regulatory Compliance</a:t>
            </a:r>
          </a:p>
          <a:p>
            <a:pPr marL="171449" indent="-171449" defTabSz="457198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558F"/>
                </a:solidFill>
                <a:latin typeface="Calibri"/>
              </a:rPr>
              <a:t>Data Consent Management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559C01-5498-B300-42E0-3597AA140999}"/>
              </a:ext>
            </a:extLst>
          </p:cNvPr>
          <p:cNvSpPr/>
          <p:nvPr/>
        </p:nvSpPr>
        <p:spPr>
          <a:xfrm>
            <a:off x="3910820" y="4028132"/>
            <a:ext cx="4623492" cy="62136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49" indent="-171449" defTabSz="457198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558F"/>
                </a:solidFill>
                <a:latin typeface="Calibri"/>
              </a:rPr>
              <a:t>Electronic Health Records</a:t>
            </a:r>
          </a:p>
          <a:p>
            <a:pPr marL="171449" indent="-171449" defTabSz="457198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558F"/>
                </a:solidFill>
                <a:latin typeface="Calibri"/>
              </a:rPr>
              <a:t>Patient Data Sharing (across platforms)</a:t>
            </a:r>
          </a:p>
          <a:p>
            <a:pPr marL="171449" indent="-171449" defTabSz="457198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558F"/>
                </a:solidFill>
                <a:latin typeface="Calibri"/>
              </a:rPr>
              <a:t>Healthcare Analytics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E92B4A-FBCD-1E1B-58D3-75BFC7F7E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7" y="1076990"/>
            <a:ext cx="2229168" cy="206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19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6E955D4-FF15-2878-4504-3D648EB228C2}"/>
              </a:ext>
            </a:extLst>
          </p:cNvPr>
          <p:cNvGrpSpPr/>
          <p:nvPr/>
        </p:nvGrpSpPr>
        <p:grpSpPr>
          <a:xfrm>
            <a:off x="274531" y="1315963"/>
            <a:ext cx="5013958" cy="3364895"/>
            <a:chOff x="853450" y="663250"/>
            <a:chExt cx="7071300" cy="4330475"/>
          </a:xfrm>
        </p:grpSpPr>
        <p:sp>
          <p:nvSpPr>
            <p:cNvPr id="46" name="Google Shape;54;p13">
              <a:extLst>
                <a:ext uri="{FF2B5EF4-FFF2-40B4-BE49-F238E27FC236}">
                  <a16:creationId xmlns:a16="http://schemas.microsoft.com/office/drawing/2014/main" id="{114464A1-5CBA-5C58-6C97-9D28AAA8E68C}"/>
                </a:ext>
              </a:extLst>
            </p:cNvPr>
            <p:cNvSpPr/>
            <p:nvPr/>
          </p:nvSpPr>
          <p:spPr>
            <a:xfrm>
              <a:off x="853450" y="663250"/>
              <a:ext cx="7071300" cy="3194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200"/>
            </a:p>
          </p:txBody>
        </p:sp>
        <p:sp>
          <p:nvSpPr>
            <p:cNvPr id="47" name="Google Shape;55;p13">
              <a:extLst>
                <a:ext uri="{FF2B5EF4-FFF2-40B4-BE49-F238E27FC236}">
                  <a16:creationId xmlns:a16="http://schemas.microsoft.com/office/drawing/2014/main" id="{DF611BB6-9D8E-4E5E-EBF2-E7751683B723}"/>
                </a:ext>
              </a:extLst>
            </p:cNvPr>
            <p:cNvSpPr/>
            <p:nvPr/>
          </p:nvSpPr>
          <p:spPr>
            <a:xfrm>
              <a:off x="911950" y="707125"/>
              <a:ext cx="2145900" cy="19263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COMMON</a:t>
              </a:r>
              <a:endParaRPr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SERVICES</a:t>
              </a:r>
              <a:endParaRPr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endParaRPr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Client Registry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FR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Facility Registry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HWR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	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- Health Worker Registry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Terminology Services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PC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Product Catalogue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" name="Google Shape;56;p13">
              <a:extLst>
                <a:ext uri="{FF2B5EF4-FFF2-40B4-BE49-F238E27FC236}">
                  <a16:creationId xmlns:a16="http://schemas.microsoft.com/office/drawing/2014/main" id="{7E931539-E3A7-6166-B671-D30F4734D7B7}"/>
                </a:ext>
              </a:extLst>
            </p:cNvPr>
            <p:cNvSpPr/>
            <p:nvPr/>
          </p:nvSpPr>
          <p:spPr>
            <a:xfrm>
              <a:off x="3284575" y="707125"/>
              <a:ext cx="2170200" cy="19263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BUSINESS</a:t>
              </a:r>
              <a:endParaRPr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SERVICES</a:t>
              </a:r>
              <a:br>
                <a:rPr lang="en-GB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</a:b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FIS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Finance &amp; Insurance Service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HMIS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Health Mgt. Info. System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LMIS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Logistics Mgt. Info. Service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SHR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Shared Health Record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DS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Data Services (?!)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" name="Google Shape;57;p13">
              <a:extLst>
                <a:ext uri="{FF2B5EF4-FFF2-40B4-BE49-F238E27FC236}">
                  <a16:creationId xmlns:a16="http://schemas.microsoft.com/office/drawing/2014/main" id="{048A77A7-B8B2-060D-7FD6-304405E015A0}"/>
                </a:ext>
              </a:extLst>
            </p:cNvPr>
            <p:cNvSpPr/>
            <p:nvPr/>
          </p:nvSpPr>
          <p:spPr>
            <a:xfrm>
              <a:off x="5681500" y="707125"/>
              <a:ext cx="2170200" cy="1926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ANALYTICS &amp; INTELLIGENCE SERVICES</a:t>
              </a:r>
              <a:endParaRPr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r>
                <a:rPr lang="en-US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Secondary re-sue of data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" name="Google Shape;58;p13">
              <a:extLst>
                <a:ext uri="{FF2B5EF4-FFF2-40B4-BE49-F238E27FC236}">
                  <a16:creationId xmlns:a16="http://schemas.microsoft.com/office/drawing/2014/main" id="{4BC2E27F-3102-A075-4451-E8C76B31B50B}"/>
                </a:ext>
              </a:extLst>
            </p:cNvPr>
            <p:cNvSpPr/>
            <p:nvPr/>
          </p:nvSpPr>
          <p:spPr>
            <a:xfrm>
              <a:off x="911950" y="2761475"/>
              <a:ext cx="6960300" cy="1052100"/>
            </a:xfrm>
            <a:prstGeom prst="rect">
              <a:avLst/>
            </a:prstGeom>
            <a:solidFill>
              <a:srgbClr val="00919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INTEROPERABILITY LAYER (IOL)</a:t>
              </a:r>
              <a:endParaRPr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899994" indent="-629995">
                <a:spcBef>
                  <a:spcPts val="0"/>
                </a:spcBef>
                <a:spcAft>
                  <a:spcPts val="0"/>
                </a:spcAft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AC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	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- Admin Console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899994" indent="-629995">
                <a:spcBef>
                  <a:spcPts val="0"/>
                </a:spcBef>
                <a:spcAft>
                  <a:spcPts val="0"/>
                </a:spcAft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ATNA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Audit Trail &amp; Node Authentication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899994" indent="-629995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ILS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Interlinking and Routing Services, also known as Channels in the reference implementation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899994" indent="-629995">
                <a:spcBef>
                  <a:spcPts val="0"/>
                </a:spcBef>
                <a:spcAft>
                  <a:spcPts val="0"/>
                </a:spcAft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MEDIATORS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Pass-through, Adapter or Orchestration mediators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899994" indent="-629995">
                <a:spcBef>
                  <a:spcPts val="0"/>
                </a:spcBef>
                <a:spcAft>
                  <a:spcPts val="0"/>
                </a:spcAft>
              </a:pPr>
              <a:endParaRPr sz="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" name="Google Shape;59;p13">
              <a:extLst>
                <a:ext uri="{FF2B5EF4-FFF2-40B4-BE49-F238E27FC236}">
                  <a16:creationId xmlns:a16="http://schemas.microsoft.com/office/drawing/2014/main" id="{54C19AEF-67A4-6985-E913-B06DD481C719}"/>
                </a:ext>
              </a:extLst>
            </p:cNvPr>
            <p:cNvSpPr/>
            <p:nvPr/>
          </p:nvSpPr>
          <p:spPr>
            <a:xfrm>
              <a:off x="911950" y="3941625"/>
              <a:ext cx="6960300" cy="1052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POINT OF SERVICE (POS) SYSTEMS</a:t>
              </a:r>
              <a:endParaRPr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269998">
                <a:spcBef>
                  <a:spcPts val="0"/>
                </a:spcBef>
                <a:spcAft>
                  <a:spcPts val="0"/>
                </a:spcAft>
              </a:pPr>
              <a:b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Different types of PoS systems are allowed, including EMR/EHRs (Electronic Health / Medical Record systems), mobile apps for patient or community workers and information systems for hospitals, pharmacies and laboratories.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629996" indent="-361948">
                <a:spcBef>
                  <a:spcPts val="0"/>
                </a:spcBef>
                <a:spcAft>
                  <a:spcPts val="0"/>
                </a:spcAft>
              </a:pP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Key defining characteristics are the workflows that are supported by the system (see </a:t>
              </a: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examples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).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BA48F1F-2AEE-D56D-8B95-4469DB172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WHAT: Results technical demonstrators with MomCare Tanzania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6F139C-ED42-7EC8-1F1B-996131F65B1C}"/>
              </a:ext>
            </a:extLst>
          </p:cNvPr>
          <p:cNvSpPr/>
          <p:nvPr/>
        </p:nvSpPr>
        <p:spPr>
          <a:xfrm>
            <a:off x="270214" y="1263959"/>
            <a:ext cx="5037895" cy="3568701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NL" sz="1100" b="1">
              <a:solidFill>
                <a:schemeClr val="tx2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463EE06-73DA-94CF-9001-E83354A3CA78}"/>
              </a:ext>
            </a:extLst>
          </p:cNvPr>
          <p:cNvSpPr txBox="1">
            <a:spLocks/>
          </p:cNvSpPr>
          <p:nvPr/>
        </p:nvSpPr>
        <p:spPr bwMode="auto">
          <a:xfrm>
            <a:off x="5255735" y="1029455"/>
            <a:ext cx="3618630" cy="350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="" val="1"/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4149" indent="-184149">
              <a:buFont typeface="Arial" panose="020B0604020202020204" pitchFamily="34" charset="0"/>
              <a:buChar char="•"/>
            </a:pPr>
            <a:r>
              <a:rPr lang="en-GB" sz="1200" b="1">
                <a:solidFill>
                  <a:srgbClr val="00548E"/>
                </a:solidFill>
                <a:latin typeface="Calibri" panose="020F0502020204030204" pitchFamily="34" charset="0"/>
              </a:rPr>
              <a:t>PoS</a:t>
            </a:r>
            <a:r>
              <a:rPr lang="en-GB" sz="1200">
                <a:solidFill>
                  <a:srgbClr val="00548E"/>
                </a:solidFill>
                <a:latin typeface="Calibri" panose="020F0502020204030204" pitchFamily="34" charset="0"/>
              </a:rPr>
              <a:t>:</a:t>
            </a:r>
            <a:br>
              <a:rPr lang="en-GB" sz="1200">
                <a:solidFill>
                  <a:srgbClr val="00548E"/>
                </a:solidFill>
                <a:latin typeface="Calibri" panose="020F0502020204030204" pitchFamily="34" charset="0"/>
              </a:rPr>
            </a:b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Chain of Trust app functions as electronic medical record for </a:t>
            </a:r>
            <a:r>
              <a:rPr lang="en-GB" sz="1050" err="1">
                <a:solidFill>
                  <a:srgbClr val="00548E"/>
                </a:solidFill>
                <a:latin typeface="Calibri" panose="020F0502020204030204" pitchFamily="34" charset="0"/>
              </a:rPr>
              <a:t>MomCare</a:t>
            </a: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 programme</a:t>
            </a:r>
          </a:p>
          <a:p>
            <a:pPr marL="184149" indent="-184149">
              <a:buFont typeface="Arial" panose="020B0604020202020204" pitchFamily="34" charset="0"/>
              <a:buChar char="•"/>
            </a:pPr>
            <a:r>
              <a:rPr lang="en-GB" sz="1200" b="1">
                <a:solidFill>
                  <a:srgbClr val="00548E"/>
                </a:solidFill>
                <a:latin typeface="Calibri" panose="020F0502020204030204" pitchFamily="34" charset="0"/>
              </a:rPr>
              <a:t>Interoperability:</a:t>
            </a:r>
            <a:br>
              <a:rPr lang="en-GB" sz="1200" b="1">
                <a:solidFill>
                  <a:srgbClr val="00548E"/>
                </a:solidFill>
                <a:latin typeface="Calibri" panose="020F0502020204030204" pitchFamily="34" charset="0"/>
              </a:rPr>
            </a:b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Demonstrator for FHIR translation to create ‘data station’ of shared health record for re-use</a:t>
            </a:r>
          </a:p>
          <a:p>
            <a:pPr marL="184149" indent="-184149">
              <a:buFont typeface="Arial" panose="020B0604020202020204" pitchFamily="34" charset="0"/>
              <a:buChar char="•"/>
            </a:pPr>
            <a:r>
              <a:rPr lang="en-GB" sz="1200" b="1">
                <a:solidFill>
                  <a:srgbClr val="00548E"/>
                </a:solidFill>
                <a:latin typeface="Calibri" panose="020F0502020204030204" pitchFamily="34" charset="0"/>
              </a:rPr>
              <a:t>Business Services:</a:t>
            </a:r>
          </a:p>
          <a:p>
            <a:pPr marL="457198" lvl="1" indent="-184149">
              <a:buFont typeface="Arial" panose="020B0604020202020204" pitchFamily="34" charset="0"/>
              <a:buChar char="•"/>
            </a:pP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Automation of DHIS2 reporting based on shared health records</a:t>
            </a:r>
          </a:p>
          <a:p>
            <a:pPr marL="457198" lvl="1" indent="-184149">
              <a:buFont typeface="Arial" panose="020B0604020202020204" pitchFamily="34" charset="0"/>
              <a:buChar char="•"/>
            </a:pP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Implementation of Value Points Dashboard based on shared health records</a:t>
            </a:r>
          </a:p>
          <a:p>
            <a:pPr marL="457198" lvl="1" indent="-184149">
              <a:buFont typeface="Arial" panose="020B0604020202020204" pitchFamily="34" charset="0"/>
              <a:buChar char="•"/>
            </a:pP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Capability for plug-&amp;-play publishing of dashboards into existing mobile web that is resilient to intermittent Internet connections</a:t>
            </a:r>
          </a:p>
          <a:p>
            <a:pPr marL="184149" indent="-184149">
              <a:buFont typeface="Arial" panose="020B0604020202020204" pitchFamily="34" charset="0"/>
              <a:buChar char="•"/>
            </a:pPr>
            <a:r>
              <a:rPr lang="en-GB" sz="1200" b="1">
                <a:solidFill>
                  <a:srgbClr val="00548E"/>
                </a:solidFill>
                <a:latin typeface="Calibri" panose="020F0502020204030204" pitchFamily="34" charset="0"/>
              </a:rPr>
              <a:t>Analytics Services:</a:t>
            </a:r>
          </a:p>
          <a:p>
            <a:pPr marL="457198" lvl="1" indent="-184149">
              <a:buFont typeface="Arial" panose="020B0604020202020204" pitchFamily="34" charset="0"/>
              <a:buChar char="•"/>
            </a:pP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Configured analytics workbench (in-the-clear)</a:t>
            </a:r>
          </a:p>
          <a:p>
            <a:pPr marL="457198" lvl="1" indent="-184149">
              <a:buFont typeface="Arial" panose="020B0604020202020204" pitchFamily="34" charset="0"/>
              <a:buChar char="•"/>
            </a:pP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Pilot multi-party computation (MPC, in-the-blind)</a:t>
            </a:r>
          </a:p>
          <a:p>
            <a:pPr marL="457198" lvl="1" indent="-184149">
              <a:buFont typeface="Arial" panose="020B0604020202020204" pitchFamily="34" charset="0"/>
              <a:buChar char="•"/>
            </a:pPr>
            <a:endParaRPr lang="en-GB" sz="1200">
              <a:solidFill>
                <a:srgbClr val="00548E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AA89DA-2A17-3A0C-2885-531A0C00EF9E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1913" y="3805324"/>
            <a:ext cx="619279" cy="619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FE6F67-7B16-61BF-0710-592B965F9E86}"/>
              </a:ext>
            </a:extLst>
          </p:cNvPr>
          <p:cNvSpPr txBox="1"/>
          <p:nvPr/>
        </p:nvSpPr>
        <p:spPr>
          <a:xfrm>
            <a:off x="1248185" y="4203587"/>
            <a:ext cx="90714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700" b="1"/>
              <a:t>Chain of Trust app</a:t>
            </a:r>
          </a:p>
        </p:txBody>
      </p:sp>
      <p:pic>
        <p:nvPicPr>
          <p:cNvPr id="11" name="Graphic 10" descr="Single gear with solid fill">
            <a:extLst>
              <a:ext uri="{FF2B5EF4-FFF2-40B4-BE49-F238E27FC236}">
                <a16:creationId xmlns:a16="http://schemas.microsoft.com/office/drawing/2014/main" id="{2F670230-3419-DAF3-D48D-2F251DD1E3B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24926" y="3050722"/>
            <a:ext cx="45720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5CF213-35BD-12DB-D3E4-2B5D5C5CB7F4}"/>
              </a:ext>
            </a:extLst>
          </p:cNvPr>
          <p:cNvSpPr txBox="1"/>
          <p:nvPr/>
        </p:nvSpPr>
        <p:spPr>
          <a:xfrm>
            <a:off x="2608679" y="3120730"/>
            <a:ext cx="907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800" b="1"/>
              <a:t>FHIR legacy mediator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620B8D-5FB8-49B2-7E48-AFA6217CEB56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36475" y="1574513"/>
            <a:ext cx="394003" cy="3940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0AC1F3-3BFD-34F7-6927-F93D0C9538AD}"/>
              </a:ext>
            </a:extLst>
          </p:cNvPr>
          <p:cNvSpPr txBox="1"/>
          <p:nvPr/>
        </p:nvSpPr>
        <p:spPr>
          <a:xfrm>
            <a:off x="1902129" y="1954351"/>
            <a:ext cx="907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800" b="1"/>
              <a:t>Shared Health Record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87080A94-AD0A-C276-ECD6-48E10BE6EACB}"/>
              </a:ext>
            </a:extLst>
          </p:cNvPr>
          <p:cNvCxnSpPr>
            <a:cxnSpLocks/>
            <a:stCxn id="7" idx="0"/>
            <a:endCxn id="11" idx="1"/>
          </p:cNvCxnSpPr>
          <p:nvPr/>
        </p:nvCxnSpPr>
        <p:spPr>
          <a:xfrm rot="5400000" flipH="1" flipV="1">
            <a:off x="1335238" y="3015637"/>
            <a:ext cx="526002" cy="1053373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02C9554-525A-4CC0-1263-7B5B021EBAEF}"/>
              </a:ext>
            </a:extLst>
          </p:cNvPr>
          <p:cNvCxnSpPr>
            <a:cxnSpLocks/>
            <a:stCxn id="14" idx="3"/>
            <a:endCxn id="28" idx="1"/>
          </p:cNvCxnSpPr>
          <p:nvPr/>
        </p:nvCxnSpPr>
        <p:spPr>
          <a:xfrm flipV="1">
            <a:off x="2530477" y="1771514"/>
            <a:ext cx="445516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Graphic 27" descr="Document with solid fill">
            <a:extLst>
              <a:ext uri="{FF2B5EF4-FFF2-40B4-BE49-F238E27FC236}">
                <a16:creationId xmlns:a16="http://schemas.microsoft.com/office/drawing/2014/main" id="{52CD864C-71DA-2D7D-9A8E-95313633A53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75993" y="1602331"/>
            <a:ext cx="338364" cy="3383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E4A9A3-38A5-3112-65F4-BD20D0033130}"/>
              </a:ext>
            </a:extLst>
          </p:cNvPr>
          <p:cNvSpPr txBox="1"/>
          <p:nvPr/>
        </p:nvSpPr>
        <p:spPr>
          <a:xfrm>
            <a:off x="3178949" y="1685440"/>
            <a:ext cx="9071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800" b="1"/>
              <a:t>DHIS2 report</a:t>
            </a:r>
          </a:p>
        </p:txBody>
      </p:sp>
      <p:pic>
        <p:nvPicPr>
          <p:cNvPr id="31" name="Graphic 30" descr="Gauge with solid fill">
            <a:extLst>
              <a:ext uri="{FF2B5EF4-FFF2-40B4-BE49-F238E27FC236}">
                <a16:creationId xmlns:a16="http://schemas.microsoft.com/office/drawing/2014/main" id="{65D7C057-FA7F-A6DF-B5CD-040DB097BB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98239" y="2023804"/>
            <a:ext cx="280800" cy="2808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4BF0E82-DA8C-0D4A-237B-EC013E7EEE83}"/>
              </a:ext>
            </a:extLst>
          </p:cNvPr>
          <p:cNvSpPr txBox="1"/>
          <p:nvPr/>
        </p:nvSpPr>
        <p:spPr>
          <a:xfrm>
            <a:off x="3174496" y="1990050"/>
            <a:ext cx="907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800" b="1"/>
              <a:t>Value Points Dashboard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902884A-4522-82E1-B0A8-E44460800A12}"/>
              </a:ext>
            </a:extLst>
          </p:cNvPr>
          <p:cNvCxnSpPr>
            <a:cxnSpLocks/>
            <a:stCxn id="32" idx="2"/>
            <a:endCxn id="7" idx="3"/>
          </p:cNvCxnSpPr>
          <p:nvPr/>
        </p:nvCxnSpPr>
        <p:spPr>
          <a:xfrm rot="5400000">
            <a:off x="1611450" y="2098346"/>
            <a:ext cx="1786360" cy="224687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F2900652-EA62-A359-B1E5-8BCDCC9DC510}"/>
              </a:ext>
            </a:extLst>
          </p:cNvPr>
          <p:cNvCxnSpPr>
            <a:cxnSpLocks/>
            <a:stCxn id="14" idx="3"/>
            <a:endCxn id="31" idx="1"/>
          </p:cNvCxnSpPr>
          <p:nvPr/>
        </p:nvCxnSpPr>
        <p:spPr>
          <a:xfrm>
            <a:off x="2530477" y="1771514"/>
            <a:ext cx="467762" cy="3926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Jupyter Notebook FIle Icon on Windows by whimian on DeviantArt">
            <a:extLst>
              <a:ext uri="{FF2B5EF4-FFF2-40B4-BE49-F238E27FC236}">
                <a16:creationId xmlns:a16="http://schemas.microsoft.com/office/drawing/2014/main" id="{F8217699-8DAD-00C3-C426-CA87F49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369" y="1558448"/>
            <a:ext cx="490827" cy="49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Elbow Connector 1">
            <a:extLst>
              <a:ext uri="{FF2B5EF4-FFF2-40B4-BE49-F238E27FC236}">
                <a16:creationId xmlns:a16="http://schemas.microsoft.com/office/drawing/2014/main" id="{339D0035-AFA1-CAFB-2402-CA8A7106C3CB}"/>
              </a:ext>
            </a:extLst>
          </p:cNvPr>
          <p:cNvCxnSpPr>
            <a:cxnSpLocks/>
            <a:stCxn id="14" idx="3"/>
            <a:endCxn id="1026" idx="0"/>
          </p:cNvCxnSpPr>
          <p:nvPr/>
        </p:nvCxnSpPr>
        <p:spPr>
          <a:xfrm flipV="1">
            <a:off x="2530478" y="1558448"/>
            <a:ext cx="2009305" cy="213067"/>
          </a:xfrm>
          <a:prstGeom prst="bentConnector4">
            <a:avLst>
              <a:gd name="adj1" fmla="val 11837"/>
              <a:gd name="adj2" fmla="val 156007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9ECAA9-38BC-DA7F-E93D-E8F82EF71FAE}"/>
              </a:ext>
            </a:extLst>
          </p:cNvPr>
          <p:cNvSpPr txBox="1"/>
          <p:nvPr/>
        </p:nvSpPr>
        <p:spPr>
          <a:xfrm>
            <a:off x="4089093" y="2048747"/>
            <a:ext cx="907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800" b="1"/>
              <a:t>Analytics workbench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2E3CD5-2C49-A107-82BE-AA0952F60815}"/>
              </a:ext>
            </a:extLst>
          </p:cNvPr>
          <p:cNvCxnSpPr>
            <a:cxnSpLocks/>
            <a:stCxn id="11" idx="0"/>
            <a:endCxn id="17" idx="2"/>
          </p:cNvCxnSpPr>
          <p:nvPr/>
        </p:nvCxnSpPr>
        <p:spPr>
          <a:xfrm flipV="1">
            <a:off x="2353526" y="2292905"/>
            <a:ext cx="2175" cy="75781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628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38F175-2ADD-8CFC-66E2-6C3F33CA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Lessons learned: standardizing data into FHIR IPS without loss of information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B54877-D88D-EBDB-1356-419AF327C5BE}"/>
              </a:ext>
            </a:extLst>
          </p:cNvPr>
          <p:cNvGrpSpPr/>
          <p:nvPr/>
        </p:nvGrpSpPr>
        <p:grpSpPr>
          <a:xfrm>
            <a:off x="5263583" y="1573638"/>
            <a:ext cx="3239982" cy="2758475"/>
            <a:chOff x="360842" y="983431"/>
            <a:chExt cx="3239982" cy="27584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FAA262-C0C9-EA68-206D-B3E4E0609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5164" b="8867"/>
            <a:stretch/>
          </p:blipFill>
          <p:spPr>
            <a:xfrm>
              <a:off x="360842" y="983431"/>
              <a:ext cx="2693332" cy="2758475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6C91DAC-BE2E-E4DD-368A-D10D34D22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804" r="804" b="8867"/>
            <a:stretch/>
          </p:blipFill>
          <p:spPr>
            <a:xfrm>
              <a:off x="3036621" y="983431"/>
              <a:ext cx="564203" cy="2758475"/>
            </a:xfrm>
            <a:prstGeom prst="rect">
              <a:avLst/>
            </a:prstGeom>
          </p:spPr>
        </p:pic>
      </p:grpSp>
      <p:pic>
        <p:nvPicPr>
          <p:cNvPr id="1026" name="Picture 2" descr="FHIR IPS conceptual data model">
            <a:extLst>
              <a:ext uri="{FF2B5EF4-FFF2-40B4-BE49-F238E27FC236}">
                <a16:creationId xmlns:a16="http://schemas.microsoft.com/office/drawing/2014/main" id="{B9BF9098-CB4C-269D-ABD1-9C98816E4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5" y="1704834"/>
            <a:ext cx="4262841" cy="262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A743A2D-A6F7-8679-4BAB-E2B33F2F67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2128" y="1068349"/>
            <a:ext cx="5000017" cy="3507570"/>
          </a:xfrm>
        </p:spPr>
        <p:txBody>
          <a:bodyPr/>
          <a:lstStyle/>
          <a:p>
            <a:pPr marL="273049" lvl="1" indent="0">
              <a:buNone/>
            </a:pPr>
            <a:r>
              <a:rPr lang="en-GB" sz="1600" b="1" dirty="0">
                <a:solidFill>
                  <a:srgbClr val="00548E"/>
                </a:solidFill>
                <a:latin typeface="Calibri" panose="020F0502020204030204" pitchFamily="34" charset="0"/>
              </a:rPr>
              <a:t>International Patient Summary data model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75504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6A2173-1033-AC07-478B-E0DD1C9321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898" y="1206229"/>
            <a:ext cx="3852153" cy="31816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 more data becomes available in the FHIR® standard, we need to make that data to work well with in widely-used data analysis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Challenge: the nested structure of FHIR resources makes it difficult to use in analytic databases and tools built on top of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Solution: From resources to flattened views to information products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9E5581-D556-4201-BD3B-615811377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Lessons learned: SQL-on-FHIR approach to standardize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0DEA3-853D-4B8A-2CCF-EB5F3173FC04}"/>
              </a:ext>
            </a:extLst>
          </p:cNvPr>
          <p:cNvSpPr txBox="1"/>
          <p:nvPr/>
        </p:nvSpPr>
        <p:spPr>
          <a:xfrm>
            <a:off x="413889" y="4615543"/>
            <a:ext cx="4293163" cy="206980"/>
          </a:xfrm>
          <a:prstGeom prst="rect">
            <a:avLst/>
          </a:prstGeom>
          <a:noFill/>
        </p:spPr>
        <p:txBody>
          <a:bodyPr wrap="non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NL" sz="1000" dirty="0"/>
              <a:t>For more details see </a:t>
            </a:r>
            <a:r>
              <a:rPr lang="en-GB" sz="1000" i="1" dirty="0">
                <a:hlinkClick r:id="rId2"/>
              </a:rPr>
              <a:t>SQL-on-FHIR v2 Implementation Guide</a:t>
            </a:r>
            <a:r>
              <a:rPr lang="en-NL" sz="1000" dirty="0"/>
              <a:t> (work in progress)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3F9A8EAC-4035-5EB7-C306-BB3E4CB91B18}"/>
              </a:ext>
            </a:extLst>
          </p:cNvPr>
          <p:cNvSpPr/>
          <p:nvPr/>
        </p:nvSpPr>
        <p:spPr>
          <a:xfrm>
            <a:off x="4664029" y="2929222"/>
            <a:ext cx="2658798" cy="749670"/>
          </a:xfrm>
          <a:prstGeom prst="parallelogram">
            <a:avLst>
              <a:gd name="adj" fmla="val 119029"/>
            </a:avLst>
          </a:prstGeom>
          <a:solidFill>
            <a:schemeClr val="accent1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bIns="36000" rtlCol="0" anchor="b" anchorCtr="0"/>
          <a:lstStyle/>
          <a:p>
            <a:pPr algn="ctr"/>
            <a:r>
              <a:rPr lang="en-NL" sz="1600" dirty="0">
                <a:solidFill>
                  <a:schemeClr val="bg1"/>
                </a:solidFill>
              </a:rPr>
              <a:t>Data layer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BC9FC14-022E-B6B4-87FB-FBD15FD8D47D}"/>
              </a:ext>
            </a:extLst>
          </p:cNvPr>
          <p:cNvSpPr/>
          <p:nvPr/>
        </p:nvSpPr>
        <p:spPr>
          <a:xfrm>
            <a:off x="4664029" y="2402545"/>
            <a:ext cx="2658798" cy="749670"/>
          </a:xfrm>
          <a:prstGeom prst="parallelogram">
            <a:avLst>
              <a:gd name="adj" fmla="val 119029"/>
            </a:avLst>
          </a:prstGeom>
          <a:solidFill>
            <a:schemeClr val="tx2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bIns="36000" rtlCol="0" anchor="b" anchorCtr="0"/>
          <a:lstStyle/>
          <a:p>
            <a:pPr algn="ctr"/>
            <a:r>
              <a:rPr lang="en-NL" sz="1600" dirty="0">
                <a:solidFill>
                  <a:schemeClr val="bg1"/>
                </a:solidFill>
              </a:rPr>
              <a:t>View layer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DACEB81A-8A0E-5A81-0939-74C4A501DF59}"/>
              </a:ext>
            </a:extLst>
          </p:cNvPr>
          <p:cNvSpPr/>
          <p:nvPr/>
        </p:nvSpPr>
        <p:spPr>
          <a:xfrm>
            <a:off x="4664029" y="1822080"/>
            <a:ext cx="2658798" cy="749670"/>
          </a:xfrm>
          <a:prstGeom prst="parallelogram">
            <a:avLst>
              <a:gd name="adj" fmla="val 119029"/>
            </a:avLst>
          </a:prstGeom>
          <a:solidFill>
            <a:schemeClr val="bg2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bIns="36000" rtlCol="0" anchor="b" anchorCtr="0"/>
          <a:lstStyle/>
          <a:p>
            <a:pPr algn="ctr"/>
            <a:r>
              <a:rPr lang="en-NL" sz="1600" dirty="0">
                <a:solidFill>
                  <a:schemeClr val="accent1"/>
                </a:solidFill>
              </a:rPr>
              <a:t>Analytics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908D08-97A8-10B8-92E6-727D17EC0226}"/>
              </a:ext>
            </a:extLst>
          </p:cNvPr>
          <p:cNvSpPr txBox="1"/>
          <p:nvPr/>
        </p:nvSpPr>
        <p:spPr>
          <a:xfrm>
            <a:off x="6703358" y="3812606"/>
            <a:ext cx="1768288" cy="22307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NL" sz="1100" dirty="0"/>
              <a:t>Original, nested FHIR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59108-2311-EF7C-730D-9ED3DEDAD4A0}"/>
              </a:ext>
            </a:extLst>
          </p:cNvPr>
          <p:cNvSpPr txBox="1"/>
          <p:nvPr/>
        </p:nvSpPr>
        <p:spPr>
          <a:xfrm>
            <a:off x="7274859" y="2465731"/>
            <a:ext cx="1768288" cy="40927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NL" sz="1100" dirty="0"/>
              <a:t>Standardized, tabular view, e.g. patient timeline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F9CD9E-F87A-67D2-C000-95BC69842068}"/>
              </a:ext>
            </a:extLst>
          </p:cNvPr>
          <p:cNvSpPr txBox="1"/>
          <p:nvPr/>
        </p:nvSpPr>
        <p:spPr>
          <a:xfrm>
            <a:off x="6580095" y="1304110"/>
            <a:ext cx="1768288" cy="40927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NL" sz="1100" dirty="0"/>
              <a:t>Analytics and reports, e.g. DHIS2 and VBHC metrics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DAA787-3B65-66FF-847E-89907C2FF56B}"/>
              </a:ext>
            </a:extLst>
          </p:cNvPr>
          <p:cNvCxnSpPr>
            <a:stCxn id="11" idx="1"/>
          </p:cNvCxnSpPr>
          <p:nvPr/>
        </p:nvCxnSpPr>
        <p:spPr>
          <a:xfrm flipH="1">
            <a:off x="5993428" y="1508750"/>
            <a:ext cx="586667" cy="615885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D58B1C-AAE7-B3E1-A8CE-1C9F25B974B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508376" y="2670371"/>
            <a:ext cx="766483" cy="141453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375DAA-E78E-FC58-061C-0A6AB752AC60}"/>
              </a:ext>
            </a:extLst>
          </p:cNvPr>
          <p:cNvCxnSpPr>
            <a:cxnSpLocks/>
          </p:cNvCxnSpPr>
          <p:nvPr/>
        </p:nvCxnSpPr>
        <p:spPr>
          <a:xfrm flipH="1" flipV="1">
            <a:off x="6479242" y="3413556"/>
            <a:ext cx="943534" cy="340391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91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040AE0AB-A1EB-ACF9-4B11-A7BA174B57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86702702"/>
              </p:ext>
            </p:ext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40AE0AB-A1EB-ACF9-4B11-A7BA174B57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596314" y="1438176"/>
            <a:ext cx="2863578" cy="334386"/>
          </a:xfrm>
        </p:spPr>
        <p:txBody>
          <a:bodyPr/>
          <a:lstStyle/>
          <a:p>
            <a:pPr marL="0" lvl="1" indent="0">
              <a:buNone/>
            </a:pPr>
            <a:r>
              <a:rPr lang="en-US" sz="1800" b="1">
                <a:solidFill>
                  <a:schemeClr val="tx1">
                    <a:lumMod val="50000"/>
                  </a:schemeClr>
                </a:solidFill>
              </a:rPr>
              <a:t>Informatics in </a:t>
            </a:r>
            <a:r>
              <a:rPr lang="en-US" sz="1800" b="1" err="1">
                <a:solidFill>
                  <a:schemeClr val="tx1">
                    <a:lumMod val="50000"/>
                  </a:schemeClr>
                </a:solidFill>
              </a:rPr>
              <a:t>MomCare</a:t>
            </a:r>
            <a:endParaRPr lang="en-US" sz="1800" b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Agenda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E8782-5F1E-E2C4-4CDE-64B49AC05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38" y="2487093"/>
            <a:ext cx="1058015" cy="1065600"/>
          </a:xfrm>
          <a:prstGeom prst="rect">
            <a:avLst/>
          </a:prstGeom>
        </p:spPr>
      </p:pic>
      <p:pic>
        <p:nvPicPr>
          <p:cNvPr id="4" name="Picture 8" descr="Daniel Kapitan - Skipr">
            <a:extLst>
              <a:ext uri="{FF2B5EF4-FFF2-40B4-BE49-F238E27FC236}">
                <a16:creationId xmlns:a16="http://schemas.microsoft.com/office/drawing/2014/main" id="{75687662-4310-C13F-4C31-71805AEA3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2" y="2487093"/>
            <a:ext cx="1065600" cy="10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2CB50D2B-149B-6A9A-6D0E-1FD87C219C15}"/>
              </a:ext>
            </a:extLst>
          </p:cNvPr>
          <p:cNvSpPr txBox="1">
            <a:spLocks/>
          </p:cNvSpPr>
          <p:nvPr/>
        </p:nvSpPr>
        <p:spPr bwMode="auto">
          <a:xfrm>
            <a:off x="5313408" y="1438176"/>
            <a:ext cx="3353260" cy="143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mv="urn:schemas-microsoft-com:mac:vml" xmlns:mc="http://schemas.openxmlformats.org/markup-compatibility/2006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mv="urn:schemas-microsoft-com:mac:vml" xmlns:mc="http://schemas.openxmlformats.org/markup-compatibility/2006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v="urn:schemas-microsoft-com:mac:vml" xmlns:mc="http://schemas.openxmlformats.org/markup-compatibility/2006" xmlns="" val="1"/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defTabSz="457200" rtl="0" eaLnBrk="0" fontAlgn="base" hangingPunct="0">
              <a:lnSpc>
                <a:spcPct val="110000"/>
              </a:lnSpc>
              <a:spcBef>
                <a:spcPts val="19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ts val="19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sz="1600" b="0" i="0" kern="1200" baseline="0">
                <a:solidFill>
                  <a:srgbClr val="FF0000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16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800" b="1">
                <a:solidFill>
                  <a:schemeClr val="tx1">
                    <a:lumMod val="50000"/>
                  </a:schemeClr>
                </a:solidFill>
              </a:rPr>
              <a:t>Towards a health data commons to </a:t>
            </a:r>
            <a:r>
              <a:rPr lang="en-US" sz="1800" b="1" err="1">
                <a:solidFill>
                  <a:schemeClr val="tx1">
                    <a:lumMod val="50000"/>
                  </a:schemeClr>
                </a:solidFill>
              </a:rPr>
              <a:t>catalyse</a:t>
            </a:r>
            <a:r>
              <a:rPr lang="en-US" sz="1800" b="1">
                <a:solidFill>
                  <a:schemeClr val="tx1">
                    <a:lumMod val="50000"/>
                  </a:schemeClr>
                </a:solidFill>
              </a:rPr>
              <a:t> UHC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6E3FCF41-B8FB-F9C4-7D5C-1EAE4AE9437D}"/>
              </a:ext>
            </a:extLst>
          </p:cNvPr>
          <p:cNvSpPr/>
          <p:nvPr/>
        </p:nvSpPr>
        <p:spPr>
          <a:xfrm>
            <a:off x="4226012" y="1438176"/>
            <a:ext cx="345989" cy="420130"/>
          </a:xfrm>
          <a:prstGeom prst="chevr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B24D2-5CE4-0113-8B3A-19F32D5186A1}"/>
              </a:ext>
            </a:extLst>
          </p:cNvPr>
          <p:cNvSpPr txBox="1"/>
          <p:nvPr/>
        </p:nvSpPr>
        <p:spPr>
          <a:xfrm>
            <a:off x="785708" y="3737269"/>
            <a:ext cx="2332237" cy="612732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Julie Fleischer</a:t>
            </a:r>
          </a:p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600" i="1">
                <a:solidFill>
                  <a:schemeClr val="tx1">
                    <a:lumMod val="50000"/>
                  </a:schemeClr>
                </a:solidFill>
              </a:rPr>
              <a:t>Manager VBC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677F6-0F89-F21F-B56B-7ABB9A3AAE96}"/>
              </a:ext>
            </a:extLst>
          </p:cNvPr>
          <p:cNvSpPr txBox="1"/>
          <p:nvPr/>
        </p:nvSpPr>
        <p:spPr>
          <a:xfrm>
            <a:off x="5486403" y="3715764"/>
            <a:ext cx="2063579" cy="612732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Dr. Daniel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Kapitan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600" i="1">
                <a:solidFill>
                  <a:schemeClr val="tx1">
                    <a:lumMod val="50000"/>
                  </a:schemeClr>
                </a:solidFill>
              </a:rPr>
              <a:t>Data architect</a:t>
            </a:r>
          </a:p>
        </p:txBody>
      </p:sp>
    </p:spTree>
    <p:extLst>
      <p:ext uri="{BB962C8B-B14F-4D97-AF65-F5344CB8AC3E}">
        <p14:creationId xmlns:p14="http://schemas.microsoft.com/office/powerpoint/2010/main" val="2201924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4C34387-2462-A6CA-DA20-6BD90F46E42E}"/>
              </a:ext>
            </a:extLst>
          </p:cNvPr>
          <p:cNvGrpSpPr/>
          <p:nvPr/>
        </p:nvGrpSpPr>
        <p:grpSpPr>
          <a:xfrm>
            <a:off x="2599512" y="1767182"/>
            <a:ext cx="3210541" cy="2183716"/>
            <a:chOff x="853450" y="663250"/>
            <a:chExt cx="7071300" cy="4330475"/>
          </a:xfrm>
        </p:grpSpPr>
        <p:sp>
          <p:nvSpPr>
            <p:cNvPr id="2" name="Google Shape;54;p13">
              <a:extLst>
                <a:ext uri="{FF2B5EF4-FFF2-40B4-BE49-F238E27FC236}">
                  <a16:creationId xmlns:a16="http://schemas.microsoft.com/office/drawing/2014/main" id="{BE35DB56-5722-E4B3-4E24-D1873835CDA1}"/>
                </a:ext>
              </a:extLst>
            </p:cNvPr>
            <p:cNvSpPr/>
            <p:nvPr/>
          </p:nvSpPr>
          <p:spPr>
            <a:xfrm>
              <a:off x="853450" y="663250"/>
              <a:ext cx="7071300" cy="3194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200"/>
            </a:p>
          </p:txBody>
        </p:sp>
        <p:sp>
          <p:nvSpPr>
            <p:cNvPr id="4" name="Google Shape;55;p13">
              <a:extLst>
                <a:ext uri="{FF2B5EF4-FFF2-40B4-BE49-F238E27FC236}">
                  <a16:creationId xmlns:a16="http://schemas.microsoft.com/office/drawing/2014/main" id="{33F38CAD-C3C2-F9ED-83E1-1BD53B20E8F1}"/>
                </a:ext>
              </a:extLst>
            </p:cNvPr>
            <p:cNvSpPr/>
            <p:nvPr/>
          </p:nvSpPr>
          <p:spPr>
            <a:xfrm>
              <a:off x="911950" y="707125"/>
              <a:ext cx="2145900" cy="19263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COMMON</a:t>
              </a:r>
              <a:endParaRPr sz="8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SERVICES</a:t>
              </a:r>
              <a:endParaRPr sz="8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endParaRPr sz="8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" name="Google Shape;56;p13">
              <a:extLst>
                <a:ext uri="{FF2B5EF4-FFF2-40B4-BE49-F238E27FC236}">
                  <a16:creationId xmlns:a16="http://schemas.microsoft.com/office/drawing/2014/main" id="{72DF2476-E02F-B6B9-609D-51EB5DABC6CA}"/>
                </a:ext>
              </a:extLst>
            </p:cNvPr>
            <p:cNvSpPr/>
            <p:nvPr/>
          </p:nvSpPr>
          <p:spPr>
            <a:xfrm>
              <a:off x="3284575" y="707125"/>
              <a:ext cx="2170200" cy="19263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BUSINESS</a:t>
              </a:r>
              <a:endParaRPr sz="8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SERVICES</a:t>
              </a:r>
              <a:br>
                <a:rPr lang="en-GB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</a:br>
              <a:endParaRPr sz="2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endParaRPr sz="2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endParaRPr sz="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" name="Google Shape;57;p13">
              <a:extLst>
                <a:ext uri="{FF2B5EF4-FFF2-40B4-BE49-F238E27FC236}">
                  <a16:creationId xmlns:a16="http://schemas.microsoft.com/office/drawing/2014/main" id="{EA1A6068-CEEF-9ABC-506D-928EB7ADD45C}"/>
                </a:ext>
              </a:extLst>
            </p:cNvPr>
            <p:cNvSpPr/>
            <p:nvPr/>
          </p:nvSpPr>
          <p:spPr>
            <a:xfrm>
              <a:off x="5681500" y="707125"/>
              <a:ext cx="2170200" cy="1926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ANALYTICS &amp; INTELLIGENCE SERVICES</a:t>
              </a:r>
              <a:endParaRPr sz="8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8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</p:txBody>
        </p:sp>
        <p:sp>
          <p:nvSpPr>
            <p:cNvPr id="19" name="Google Shape;58;p13">
              <a:extLst>
                <a:ext uri="{FF2B5EF4-FFF2-40B4-BE49-F238E27FC236}">
                  <a16:creationId xmlns:a16="http://schemas.microsoft.com/office/drawing/2014/main" id="{6E00B06A-D042-3508-0244-FC5E58093D14}"/>
                </a:ext>
              </a:extLst>
            </p:cNvPr>
            <p:cNvSpPr/>
            <p:nvPr/>
          </p:nvSpPr>
          <p:spPr>
            <a:xfrm>
              <a:off x="911950" y="2761475"/>
              <a:ext cx="6960300" cy="1052100"/>
            </a:xfrm>
            <a:prstGeom prst="rect">
              <a:avLst/>
            </a:prstGeom>
            <a:solidFill>
              <a:srgbClr val="00919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INTEROPERABILITY LAYER (IOL)</a:t>
              </a:r>
              <a:endParaRPr sz="8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899994" indent="-629995">
                <a:spcBef>
                  <a:spcPts val="0"/>
                </a:spcBef>
                <a:spcAft>
                  <a:spcPts val="0"/>
                </a:spcAft>
              </a:pPr>
              <a:endParaRPr sz="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" name="Google Shape;59;p13">
              <a:extLst>
                <a:ext uri="{FF2B5EF4-FFF2-40B4-BE49-F238E27FC236}">
                  <a16:creationId xmlns:a16="http://schemas.microsoft.com/office/drawing/2014/main" id="{DBFC6F45-781F-EAD7-08F5-878ACD0FAA70}"/>
                </a:ext>
              </a:extLst>
            </p:cNvPr>
            <p:cNvSpPr/>
            <p:nvPr/>
          </p:nvSpPr>
          <p:spPr>
            <a:xfrm>
              <a:off x="911950" y="3941625"/>
              <a:ext cx="6960300" cy="1052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POINT OF SERVICE (POS) SYSTEMS</a:t>
              </a:r>
              <a:endParaRPr sz="8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BA48F1F-2AEE-D56D-8B95-4469DB172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For discussion: ‘Health Data Commons’ and potential ecosystem partners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B360F3CE-D79D-5F08-D71F-41A89CD1615A}"/>
              </a:ext>
            </a:extLst>
          </p:cNvPr>
          <p:cNvSpPr/>
          <p:nvPr/>
        </p:nvSpPr>
        <p:spPr>
          <a:xfrm>
            <a:off x="6289150" y="876700"/>
            <a:ext cx="2458035" cy="636102"/>
          </a:xfrm>
          <a:prstGeom prst="borderCallout1">
            <a:avLst>
              <a:gd name="adj1" fmla="val 161966"/>
              <a:gd name="adj2" fmla="val -29975"/>
              <a:gd name="adj3" fmla="val 99736"/>
              <a:gd name="adj4" fmla="val 50326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49" indent="-171449">
              <a:buFont typeface="Arial" panose="020B0604020202020204" pitchFamily="34" charset="0"/>
              <a:buChar char="•"/>
            </a:pPr>
            <a:r>
              <a:rPr lang="en-NL" sz="800">
                <a:solidFill>
                  <a:schemeClr val="tx1"/>
                </a:solidFill>
              </a:rPr>
              <a:t>Pharma industry, e.g. IQVIA, seeking real-world evidence</a:t>
            </a:r>
          </a:p>
          <a:p>
            <a:pPr marL="171449" indent="-171449">
              <a:buFont typeface="Arial" panose="020B0604020202020204" pitchFamily="34" charset="0"/>
              <a:buChar char="•"/>
            </a:pPr>
            <a:r>
              <a:rPr lang="en-NL" sz="800">
                <a:solidFill>
                  <a:schemeClr val="tx1"/>
                </a:solidFill>
              </a:rPr>
              <a:t>Possible funders for kick-starting data commons?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1B87337F-2B23-C743-358D-F1562AC95B03}"/>
              </a:ext>
            </a:extLst>
          </p:cNvPr>
          <p:cNvSpPr/>
          <p:nvPr/>
        </p:nvSpPr>
        <p:spPr>
          <a:xfrm>
            <a:off x="396817" y="906342"/>
            <a:ext cx="2767542" cy="679150"/>
          </a:xfrm>
          <a:prstGeom prst="borderCallout1">
            <a:avLst>
              <a:gd name="adj1" fmla="val 134039"/>
              <a:gd name="adj2" fmla="val 132554"/>
              <a:gd name="adj3" fmla="val 49266"/>
              <a:gd name="adj4" fmla="val 99884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49" indent="-171449">
              <a:buFont typeface="Arial" panose="020B0604020202020204" pitchFamily="34" charset="0"/>
              <a:buChar char="•"/>
            </a:pPr>
            <a:r>
              <a:rPr lang="en-NL" sz="800">
                <a:solidFill>
                  <a:schemeClr val="tx1"/>
                </a:solidFill>
              </a:rPr>
              <a:t>Aim to achieve interoperability with existing programmes such as DHIS2, openIMIS</a:t>
            </a:r>
          </a:p>
          <a:p>
            <a:pPr marL="171449" indent="-171449">
              <a:buFont typeface="Arial" panose="020B0604020202020204" pitchFamily="34" charset="0"/>
              <a:buChar char="•"/>
            </a:pPr>
            <a:r>
              <a:rPr lang="en-NL" sz="800">
                <a:solidFill>
                  <a:schemeClr val="tx1"/>
                </a:solidFill>
              </a:rPr>
              <a:t>Partners such as Infospective can help demonstrate new care models</a:t>
            </a:r>
          </a:p>
          <a:p>
            <a:pPr marL="171449" indent="-171449">
              <a:buFont typeface="Arial" panose="020B0604020202020204" pitchFamily="34" charset="0"/>
              <a:buChar char="•"/>
            </a:pPr>
            <a:r>
              <a:rPr lang="en-NL" sz="800">
                <a:solidFill>
                  <a:schemeClr val="tx1"/>
                </a:solidFill>
              </a:rPr>
              <a:t>Opportunities for collaboration with insurance companies</a:t>
            </a:r>
            <a:endParaRPr lang="en-NL" sz="1600">
              <a:solidFill>
                <a:schemeClr val="tx1"/>
              </a:solidFill>
            </a:endParaRP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A6C9B84C-B685-0F69-9E53-301C404886F2}"/>
              </a:ext>
            </a:extLst>
          </p:cNvPr>
          <p:cNvSpPr/>
          <p:nvPr/>
        </p:nvSpPr>
        <p:spPr>
          <a:xfrm>
            <a:off x="124964" y="2167688"/>
            <a:ext cx="1983483" cy="868811"/>
          </a:xfrm>
          <a:prstGeom prst="borderCallout1">
            <a:avLst>
              <a:gd name="adj1" fmla="val 24611"/>
              <a:gd name="adj2" fmla="val 141352"/>
              <a:gd name="adj3" fmla="val 50037"/>
              <a:gd name="adj4" fmla="val 99616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49" indent="-171449">
              <a:buFont typeface="Arial" panose="020B0604020202020204" pitchFamily="34" charset="0"/>
              <a:buChar char="•"/>
            </a:pPr>
            <a:r>
              <a:rPr lang="en-NL" sz="800">
                <a:solidFill>
                  <a:schemeClr val="tx1"/>
                </a:solidFill>
              </a:rPr>
              <a:t>Local authorities are key stakeholder, our aim is to help and accelerate implementation of interoperability layer and common services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156704-CEDA-3EB7-A1FC-509A3BB40843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108447" y="2602094"/>
            <a:ext cx="795780" cy="530539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C3AF3-30C6-69C5-5211-D6A61C3EB037}"/>
              </a:ext>
            </a:extLst>
          </p:cNvPr>
          <p:cNvSpPr/>
          <p:nvPr/>
        </p:nvSpPr>
        <p:spPr>
          <a:xfrm>
            <a:off x="212055" y="4550134"/>
            <a:ext cx="1775553" cy="4313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NL" sz="800">
                <a:solidFill>
                  <a:schemeClr val="tx1"/>
                </a:solidFill>
              </a:rPr>
              <a:t>Suppliers of PoS systems at community level, for example, Medtronic Spice, remote diagnostics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3F1718-94D5-C4F3-461D-6CC94B5726D8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99832" y="3818744"/>
            <a:ext cx="1804395" cy="731391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997FEFA-CB00-CADE-5942-EB0D45DD10FF}"/>
              </a:ext>
            </a:extLst>
          </p:cNvPr>
          <p:cNvSpPr/>
          <p:nvPr/>
        </p:nvSpPr>
        <p:spPr>
          <a:xfrm>
            <a:off x="2242560" y="4550134"/>
            <a:ext cx="1460740" cy="4313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NL" sz="800">
                <a:solidFill>
                  <a:schemeClr val="tx1"/>
                </a:solidFill>
              </a:rPr>
              <a:t>Suppliers of PoS systems at facility level, for example, AfyaRecod, Elephant, bahmni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30420F-1E9C-6F89-35CB-A402EB0F8B6C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2972931" y="3818743"/>
            <a:ext cx="819073" cy="731391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88F2083-F42D-7874-2878-A66ABA65C8F2}"/>
              </a:ext>
            </a:extLst>
          </p:cNvPr>
          <p:cNvSpPr/>
          <p:nvPr/>
        </p:nvSpPr>
        <p:spPr>
          <a:xfrm>
            <a:off x="3958253" y="4550134"/>
            <a:ext cx="1460740" cy="4313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NL" sz="800">
                <a:solidFill>
                  <a:schemeClr val="tx1"/>
                </a:solidFill>
              </a:rPr>
              <a:t>Suppliers of PoS systems for pharmacies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10F065-FADB-B0BA-E905-D8B06A46FDAC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209692" y="3818743"/>
            <a:ext cx="478932" cy="73139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BA02FCF-DB65-C8CB-4097-EECE84EE8C7A}"/>
              </a:ext>
            </a:extLst>
          </p:cNvPr>
          <p:cNvSpPr/>
          <p:nvPr/>
        </p:nvSpPr>
        <p:spPr>
          <a:xfrm>
            <a:off x="5787358" y="4548394"/>
            <a:ext cx="1460740" cy="4313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NL" sz="800">
                <a:solidFill>
                  <a:schemeClr val="tx1"/>
                </a:solidFill>
              </a:rPr>
              <a:t>Suppliers of PoS systems for laboaratories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C9085CC-58C2-9F6E-6460-FB6F2081D084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5174428" y="3827794"/>
            <a:ext cx="1343300" cy="7206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Line Callout 1 44">
            <a:extLst>
              <a:ext uri="{FF2B5EF4-FFF2-40B4-BE49-F238E27FC236}">
                <a16:creationId xmlns:a16="http://schemas.microsoft.com/office/drawing/2014/main" id="{313F5FF2-E167-67E5-FFB5-9893EDA83000}"/>
              </a:ext>
            </a:extLst>
          </p:cNvPr>
          <p:cNvSpPr/>
          <p:nvPr/>
        </p:nvSpPr>
        <p:spPr>
          <a:xfrm>
            <a:off x="3703301" y="876699"/>
            <a:ext cx="2458035" cy="643488"/>
          </a:xfrm>
          <a:prstGeom prst="borderCallout1">
            <a:avLst>
              <a:gd name="adj1" fmla="val 147390"/>
              <a:gd name="adj2" fmla="val 59529"/>
              <a:gd name="adj3" fmla="val 99736"/>
              <a:gd name="adj4" fmla="val 50326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49" indent="-171449">
              <a:buFont typeface="Arial" panose="020B0604020202020204" pitchFamily="34" charset="0"/>
              <a:buChar char="•"/>
            </a:pPr>
            <a:r>
              <a:rPr lang="en-NL" sz="800">
                <a:solidFill>
                  <a:schemeClr val="tx1"/>
                </a:solidFill>
              </a:rPr>
              <a:t>Independent organization, for example universities, can act as custodian for governing secondary data re-use</a:t>
            </a:r>
          </a:p>
        </p:txBody>
      </p:sp>
    </p:spTree>
    <p:extLst>
      <p:ext uri="{BB962C8B-B14F-4D97-AF65-F5344CB8AC3E}">
        <p14:creationId xmlns:p14="http://schemas.microsoft.com/office/powerpoint/2010/main" val="539677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you.</a:t>
            </a:r>
            <a:endParaRPr lang="en-US" i="1"/>
          </a:p>
        </p:txBody>
      </p:sp>
      <p:pic>
        <p:nvPicPr>
          <p:cNvPr id="7" name="Picture 6" descr="A black background with white letters and a red plus&#10;&#10;Description automatically generated">
            <a:extLst>
              <a:ext uri="{FF2B5EF4-FFF2-40B4-BE49-F238E27FC236}">
                <a16:creationId xmlns:a16="http://schemas.microsoft.com/office/drawing/2014/main" id="{763D9C55-6A1B-7053-EFC4-9FFBA8B0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419" y="573096"/>
            <a:ext cx="1536192" cy="344439"/>
          </a:xfrm>
          <a:prstGeom prst="rect">
            <a:avLst/>
          </a:prstGeom>
        </p:spPr>
      </p:pic>
      <p:pic>
        <p:nvPicPr>
          <p:cNvPr id="3" name="Picture 2" descr="A blue and white sign with white text&#10;&#10;Description automatically generated">
            <a:extLst>
              <a:ext uri="{FF2B5EF4-FFF2-40B4-BE49-F238E27FC236}">
                <a16:creationId xmlns:a16="http://schemas.microsoft.com/office/drawing/2014/main" id="{676DCAF6-E1A8-2239-12F0-F13650F36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145" y="474802"/>
            <a:ext cx="812813" cy="541029"/>
          </a:xfrm>
          <a:prstGeom prst="rect">
            <a:avLst/>
          </a:prstGeom>
        </p:spPr>
      </p:pic>
      <p:pic>
        <p:nvPicPr>
          <p:cNvPr id="6" name="Picture 5" descr="A blue and red logo&#10;&#10;Description automatically generated">
            <a:extLst>
              <a:ext uri="{FF2B5EF4-FFF2-40B4-BE49-F238E27FC236}">
                <a16:creationId xmlns:a16="http://schemas.microsoft.com/office/drawing/2014/main" id="{3938FA69-A375-1552-364D-50BDB2781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962" y="550972"/>
            <a:ext cx="1038392" cy="3886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5AF1CE-1D47-79E4-75BB-81062BC07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0234" y1="54167" x2="30234" y2="54167"/>
                        <a14:foregroundMark x1="30234" y1="54167" x2="30234" y2="54167"/>
                        <a14:foregroundMark x1="30703" y1="56111" x2="24219" y2="54722"/>
                        <a14:foregroundMark x1="24219" y1="54722" x2="32109" y2="53889"/>
                        <a14:foregroundMark x1="32109" y1="53889" x2="27813" y2="60417"/>
                        <a14:foregroundMark x1="27813" y1="60417" x2="23516" y2="55417"/>
                        <a14:backgroundMark x1="39531" y1="80556" x2="39531" y2="80556"/>
                        <a14:backgroundMark x1="50000" y1="80139" x2="50000" y2="80139"/>
                        <a14:backgroundMark x1="70625" y1="46667" x2="70625" y2="46667"/>
                        <a14:backgroundMark x1="70703" y1="43889" x2="70703" y2="43889"/>
                        <a14:backgroundMark x1="71250" y1="44306" x2="71250" y2="44306"/>
                        <a14:backgroundMark x1="70938" y1="45972" x2="70938" y2="45972"/>
                        <a14:backgroundMark x1="70313" y1="45139" x2="70313" y2="45139"/>
                        <a14:backgroundMark x1="70938" y1="42500" x2="70938" y2="42500"/>
                        <a14:backgroundMark x1="74063" y1="44583" x2="74063" y2="44583"/>
                        <a14:backgroundMark x1="74297" y1="47083" x2="74297" y2="47083"/>
                        <a14:backgroundMark x1="76016" y1="41389" x2="76016" y2="4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926" y="1328586"/>
            <a:ext cx="7345398" cy="41317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2877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8725202-1EB9-0DB5-EA30-B2FECA9EF7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8725202-1EB9-0DB5-EA30-B2FECA9EF7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A894E12-D141-4789-1CDF-81464BE57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200000" cy="561600"/>
          </a:xfrm>
        </p:spPr>
        <p:txBody>
          <a:bodyPr vert="horz"/>
          <a:lstStyle/>
          <a:p>
            <a:r>
              <a:rPr lang="en-US">
                <a:latin typeface="+mn-lt"/>
              </a:rPr>
              <a:t>MomCare is a care bundle powered by mobile communication, quality support, and innovative financing features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E89DEC-4F17-B423-C68E-A7D20299333C}"/>
              </a:ext>
            </a:extLst>
          </p:cNvPr>
          <p:cNvGrpSpPr/>
          <p:nvPr/>
        </p:nvGrpSpPr>
        <p:grpSpPr>
          <a:xfrm>
            <a:off x="7499706" y="739708"/>
            <a:ext cx="777935" cy="500493"/>
            <a:chOff x="7088225" y="686367"/>
            <a:chExt cx="777935" cy="5004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BE049D-76D7-37B0-3A13-FD1E4A0B7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8225" y="686367"/>
              <a:ext cx="777935" cy="500493"/>
            </a:xfrm>
            <a:prstGeom prst="rect">
              <a:avLst/>
            </a:prstGeom>
          </p:spPr>
        </p:pic>
        <p:pic>
          <p:nvPicPr>
            <p:cNvPr id="6" name="Picture 2" descr="Image result for icon cell phone">
              <a:extLst>
                <a:ext uri="{FF2B5EF4-FFF2-40B4-BE49-F238E27FC236}">
                  <a16:creationId xmlns:a16="http://schemas.microsoft.com/office/drawing/2014/main" id="{6062E185-1699-E03E-15C1-48796EFE7A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176142" y="812112"/>
              <a:ext cx="146002" cy="277735"/>
            </a:xfrm>
            <a:prstGeom prst="rect">
              <a:avLst/>
            </a:prstGeom>
            <a:solidFill>
              <a:schemeClr val="bg1"/>
            </a:solidFill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43D31C0-4015-49ED-6BD2-84472D8E1BAB}"/>
              </a:ext>
            </a:extLst>
          </p:cNvPr>
          <p:cNvSpPr txBox="1"/>
          <p:nvPr/>
        </p:nvSpPr>
        <p:spPr>
          <a:xfrm>
            <a:off x="4503840" y="2070306"/>
            <a:ext cx="1376683" cy="976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defTabSz="457187">
              <a:lnSpc>
                <a:spcPct val="110000"/>
              </a:lnSpc>
              <a:spcBef>
                <a:spcPts val="312"/>
              </a:spcBef>
              <a:defRPr/>
            </a:pPr>
            <a:r>
              <a:rPr lang="en-US" sz="1100" b="1">
                <a:solidFill>
                  <a:srgbClr val="939598">
                    <a:lumMod val="50000"/>
                  </a:srgbClr>
                </a:solidFill>
                <a:cs typeface="+mn-cs"/>
              </a:rPr>
              <a:t>Journey tracking</a:t>
            </a:r>
          </a:p>
          <a:p>
            <a:pPr marL="92075" indent="-92075" defTabSz="457187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Transparency on quality</a:t>
            </a:r>
          </a:p>
          <a:p>
            <a:pPr marL="92075" indent="-92075" defTabSz="457187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Behavioral nudges</a:t>
            </a:r>
          </a:p>
          <a:p>
            <a:pPr marL="92075" indent="-92075" defTabSz="457187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Analytics &amp; research capabilities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BC2234-7830-E1D7-8369-F4201AABD6EE}"/>
              </a:ext>
            </a:extLst>
          </p:cNvPr>
          <p:cNvSpPr txBox="1"/>
          <p:nvPr/>
        </p:nvSpPr>
        <p:spPr>
          <a:xfrm>
            <a:off x="7506319" y="1169077"/>
            <a:ext cx="1452395" cy="823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defTabSz="457187">
              <a:lnSpc>
                <a:spcPct val="110000"/>
              </a:lnSpc>
              <a:spcBef>
                <a:spcPts val="312"/>
              </a:spcBef>
              <a:defRPr/>
            </a:pPr>
            <a:r>
              <a:rPr lang="en-US" sz="1100" b="1">
                <a:solidFill>
                  <a:srgbClr val="939598">
                    <a:lumMod val="50000"/>
                  </a:srgbClr>
                </a:solidFill>
                <a:cs typeface="+mn-cs"/>
              </a:rPr>
              <a:t>Quality support</a:t>
            </a:r>
          </a:p>
          <a:p>
            <a:pPr marL="92075" indent="-92075" defTabSz="457187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SafeCare standards</a:t>
            </a:r>
          </a:p>
          <a:p>
            <a:pPr marL="92075" indent="-92075" defTabSz="457187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Trainings &amp; workshops</a:t>
            </a:r>
          </a:p>
          <a:p>
            <a:pPr marL="92075" indent="-92075" defTabSz="457187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Network management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B2C38-6E5D-129E-4C76-F4FCD0FB16CE}"/>
              </a:ext>
            </a:extLst>
          </p:cNvPr>
          <p:cNvSpPr txBox="1"/>
          <p:nvPr/>
        </p:nvSpPr>
        <p:spPr>
          <a:xfrm>
            <a:off x="6968747" y="3615457"/>
            <a:ext cx="1694497" cy="976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defTabSz="457187">
              <a:lnSpc>
                <a:spcPct val="110000"/>
              </a:lnSpc>
              <a:spcBef>
                <a:spcPts val="312"/>
              </a:spcBef>
              <a:defRPr/>
            </a:pPr>
            <a:r>
              <a:rPr lang="en-US" sz="1100" b="1">
                <a:solidFill>
                  <a:srgbClr val="939598">
                    <a:lumMod val="50000"/>
                  </a:srgbClr>
                </a:solidFill>
                <a:cs typeface="+mn-cs"/>
              </a:rPr>
              <a:t>Mobile wallet</a:t>
            </a:r>
          </a:p>
          <a:p>
            <a:pPr marL="92075" indent="-92075" defTabSz="457187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Financial coverage</a:t>
            </a:r>
          </a:p>
          <a:p>
            <a:pPr marL="92075" indent="-92075" defTabSz="457187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Conditional payments for providers (“smart contracts”)</a:t>
            </a:r>
          </a:p>
          <a:p>
            <a:pPr marL="92075" indent="-92075" defTabSz="457187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Timely payments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3A3EBA-2AC4-983D-4C93-7452A309C42D}"/>
              </a:ext>
            </a:extLst>
          </p:cNvPr>
          <p:cNvSpPr txBox="1"/>
          <p:nvPr/>
        </p:nvSpPr>
        <p:spPr>
          <a:xfrm>
            <a:off x="80088" y="1181824"/>
            <a:ext cx="3281619" cy="236372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defTabSz="457187">
              <a:lnSpc>
                <a:spcPct val="110000"/>
              </a:lnSpc>
              <a:spcBef>
                <a:spcPts val="312"/>
              </a:spcBef>
              <a:defRPr/>
            </a:pPr>
            <a:r>
              <a:rPr lang="en-US" sz="1600" b="1">
                <a:solidFill>
                  <a:srgbClr val="00558F"/>
                </a:solidFill>
                <a:cs typeface="+mn-cs"/>
              </a:rPr>
              <a:t>               The                           bundle:</a:t>
            </a:r>
            <a:endParaRPr lang="en-US" sz="1100" b="1">
              <a:solidFill>
                <a:srgbClr val="00558F"/>
              </a:solidFill>
              <a:cs typeface="+mn-cs"/>
            </a:endParaRPr>
          </a:p>
          <a:p>
            <a:pPr defTabSz="457187">
              <a:lnSpc>
                <a:spcPct val="110000"/>
              </a:lnSpc>
              <a:spcBef>
                <a:spcPts val="312"/>
              </a:spcBef>
              <a:defRPr/>
            </a:pPr>
            <a:r>
              <a:rPr lang="en-US" sz="1200" b="1">
                <a:solidFill>
                  <a:srgbClr val="00558F"/>
                </a:solidFill>
                <a:cs typeface="+mn-cs"/>
              </a:rPr>
              <a:t>“A set of interventions that – used together – significantly improves health outcomes”</a:t>
            </a:r>
          </a:p>
          <a:p>
            <a:pPr defTabSz="457187">
              <a:lnSpc>
                <a:spcPct val="110000"/>
              </a:lnSpc>
              <a:spcBef>
                <a:spcPts val="312"/>
              </a:spcBef>
              <a:defRPr/>
            </a:pPr>
            <a:endParaRPr lang="en-US" sz="1100" b="1">
              <a:solidFill>
                <a:srgbClr val="00558F"/>
              </a:solidFill>
              <a:cs typeface="+mn-cs"/>
            </a:endParaRPr>
          </a:p>
          <a:p>
            <a:pPr defTabSz="457187">
              <a:spcBef>
                <a:spcPts val="0"/>
              </a:spcBef>
              <a:spcAft>
                <a:spcPts val="900"/>
              </a:spcAft>
              <a:defRPr/>
            </a:pPr>
            <a:r>
              <a:rPr lang="en-US" sz="1200" b="1">
                <a:solidFill>
                  <a:srgbClr val="00558F"/>
                </a:solidFill>
                <a:cs typeface="+mn-cs"/>
              </a:rPr>
              <a:t>Key principles of digital development</a:t>
            </a:r>
            <a:endParaRPr lang="en-US" sz="1200">
              <a:solidFill>
                <a:srgbClr val="00558F"/>
              </a:solidFill>
              <a:cs typeface="+mn-cs"/>
            </a:endParaRPr>
          </a:p>
          <a:p>
            <a:pPr marL="284162" indent="-192087" defTabSz="457187"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Ø"/>
              <a:defRPr/>
            </a:pPr>
            <a:r>
              <a:rPr lang="en-US" sz="1100">
                <a:solidFill>
                  <a:srgbClr val="00558F"/>
                </a:solidFill>
                <a:cs typeface="+mn-cs"/>
              </a:rPr>
              <a:t>Focusing on </a:t>
            </a:r>
            <a:r>
              <a:rPr lang="en-US" sz="1100" b="1">
                <a:solidFill>
                  <a:srgbClr val="00558F"/>
                </a:solidFill>
                <a:cs typeface="+mn-cs"/>
              </a:rPr>
              <a:t>patient outcomes</a:t>
            </a:r>
          </a:p>
          <a:p>
            <a:pPr marL="284162" indent="-192087" defTabSz="457187"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Ø"/>
              <a:defRPr/>
            </a:pPr>
            <a:r>
              <a:rPr lang="en-US" sz="1100">
                <a:solidFill>
                  <a:srgbClr val="00558F"/>
                </a:solidFill>
                <a:cs typeface="+mn-cs"/>
              </a:rPr>
              <a:t>Starting with a minimum viable product, using a </a:t>
            </a:r>
            <a:r>
              <a:rPr lang="en-US" sz="1100" b="1">
                <a:solidFill>
                  <a:srgbClr val="00558F"/>
                </a:solidFill>
                <a:cs typeface="+mn-cs"/>
              </a:rPr>
              <a:t>progressive development approach</a:t>
            </a:r>
            <a:r>
              <a:rPr lang="en-US" sz="1100">
                <a:solidFill>
                  <a:srgbClr val="00558F"/>
                </a:solidFill>
                <a:cs typeface="+mn-cs"/>
              </a:rPr>
              <a:t> over time</a:t>
            </a:r>
          </a:p>
          <a:p>
            <a:pPr marL="284162" indent="-192087" defTabSz="457187"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Ø"/>
              <a:defRPr/>
            </a:pPr>
            <a:r>
              <a:rPr lang="en-US" sz="1100" b="1">
                <a:solidFill>
                  <a:srgbClr val="00558F"/>
                </a:solidFill>
                <a:cs typeface="+mn-cs"/>
              </a:rPr>
              <a:t>Using evidence from data </a:t>
            </a:r>
            <a:r>
              <a:rPr lang="en-US" sz="1100">
                <a:solidFill>
                  <a:srgbClr val="00558F"/>
                </a:solidFill>
                <a:cs typeface="+mn-cs"/>
              </a:rPr>
              <a:t>to prioritize and shape the development path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8DC5C-062A-08D4-E4A7-68F70F0B6429}"/>
              </a:ext>
            </a:extLst>
          </p:cNvPr>
          <p:cNvGrpSpPr/>
          <p:nvPr/>
        </p:nvGrpSpPr>
        <p:grpSpPr>
          <a:xfrm>
            <a:off x="5786008" y="1679759"/>
            <a:ext cx="2269980" cy="2119010"/>
            <a:chOff x="5591094" y="1827782"/>
            <a:chExt cx="2269980" cy="21190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2621F4F-51C0-D3AE-165A-A852B6BF53B9}"/>
                </a:ext>
              </a:extLst>
            </p:cNvPr>
            <p:cNvGrpSpPr/>
            <p:nvPr/>
          </p:nvGrpSpPr>
          <p:grpSpPr>
            <a:xfrm>
              <a:off x="5591094" y="1827782"/>
              <a:ext cx="2269980" cy="2119010"/>
              <a:chOff x="6193324" y="2064142"/>
              <a:chExt cx="1605391" cy="157476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FB49845-605E-DAA8-BEF4-4E294DF3009E}"/>
                  </a:ext>
                </a:extLst>
              </p:cNvPr>
              <p:cNvGrpSpPr/>
              <p:nvPr/>
            </p:nvGrpSpPr>
            <p:grpSpPr>
              <a:xfrm>
                <a:off x="6302327" y="2166424"/>
                <a:ext cx="1358453" cy="1347700"/>
                <a:chOff x="720090" y="626071"/>
                <a:chExt cx="4485877" cy="421788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49FD62A5-B444-8C60-EE66-84C91C9CAE58}"/>
                    </a:ext>
                  </a:extLst>
                </p:cNvPr>
                <p:cNvGrpSpPr/>
                <p:nvPr/>
              </p:nvGrpSpPr>
              <p:grpSpPr>
                <a:xfrm>
                  <a:off x="729210" y="626071"/>
                  <a:ext cx="4476757" cy="4217880"/>
                  <a:chOff x="3049190" y="519504"/>
                  <a:chExt cx="4476757" cy="4217880"/>
                </a:xfrm>
              </p:grpSpPr>
              <p:sp>
                <p:nvSpPr>
                  <p:cNvPr id="25" name="Partial Circle 3">
                    <a:extLst>
                      <a:ext uri="{FF2B5EF4-FFF2-40B4-BE49-F238E27FC236}">
                        <a16:creationId xmlns:a16="http://schemas.microsoft.com/office/drawing/2014/main" id="{E6366982-72F1-5E21-85B5-BD1470199C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3391" y="394828"/>
                    <a:ext cx="4217880" cy="4467231"/>
                  </a:xfrm>
                  <a:prstGeom prst="pie">
                    <a:avLst>
                      <a:gd name="adj1" fmla="val 5355983"/>
                      <a:gd name="adj2" fmla="val 16200000"/>
                    </a:avLst>
                  </a:prstGeom>
                  <a:solidFill>
                    <a:srgbClr val="108075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0"/>
                  <a:lstStyle/>
                  <a:p>
                    <a:pPr algn="ctr" defTabSz="457187">
                      <a:defRPr/>
                    </a:pPr>
                    <a:endParaRPr lang="en-GB" sz="1600">
                      <a:solidFill>
                        <a:srgbClr val="00558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" name="Partial Circle 2">
                    <a:extLst>
                      <a:ext uri="{FF2B5EF4-FFF2-40B4-BE49-F238E27FC236}">
                        <a16:creationId xmlns:a16="http://schemas.microsoft.com/office/drawing/2014/main" id="{7547FF72-E9EA-584D-332F-4327DBB01093}"/>
                      </a:ext>
                    </a:extLst>
                  </p:cNvPr>
                  <p:cNvSpPr/>
                  <p:nvPr/>
                </p:nvSpPr>
                <p:spPr>
                  <a:xfrm>
                    <a:off x="3049190" y="524638"/>
                    <a:ext cx="4476757" cy="4099359"/>
                  </a:xfrm>
                  <a:prstGeom prst="pie">
                    <a:avLst>
                      <a:gd name="adj1" fmla="val 15275"/>
                      <a:gd name="adj2" fmla="val 10835233"/>
                    </a:avLst>
                  </a:prstGeom>
                  <a:solidFill>
                    <a:srgbClr val="28683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0"/>
                  <a:lstStyle/>
                  <a:p>
                    <a:pPr algn="ctr" defTabSz="457187">
                      <a:defRPr/>
                    </a:pPr>
                    <a:endParaRPr lang="en-GB" sz="1600">
                      <a:solidFill>
                        <a:srgbClr val="00558F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808FD4A9-EDE5-E7EE-9192-3D20381699AF}"/>
                    </a:ext>
                  </a:extLst>
                </p:cNvPr>
                <p:cNvGrpSpPr/>
                <p:nvPr/>
              </p:nvGrpSpPr>
              <p:grpSpPr>
                <a:xfrm>
                  <a:off x="720090" y="1556771"/>
                  <a:ext cx="2514603" cy="2204357"/>
                  <a:chOff x="1555008" y="1243180"/>
                  <a:chExt cx="2849516" cy="2307236"/>
                </a:xfrm>
              </p:grpSpPr>
              <p:sp>
                <p:nvSpPr>
                  <p:cNvPr id="23" name="Partial Circle 17">
                    <a:extLst>
                      <a:ext uri="{FF2B5EF4-FFF2-40B4-BE49-F238E27FC236}">
                        <a16:creationId xmlns:a16="http://schemas.microsoft.com/office/drawing/2014/main" id="{CC480785-DB95-E57C-CC38-E1E9FBF9E69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867401" y="1013295"/>
                    <a:ext cx="2226046" cy="2848195"/>
                  </a:xfrm>
                  <a:prstGeom prst="pie">
                    <a:avLst>
                      <a:gd name="adj1" fmla="val 5368530"/>
                      <a:gd name="adj2" fmla="val 16200000"/>
                    </a:avLst>
                  </a:prstGeom>
                  <a:solidFill>
                    <a:srgbClr val="6CC3FF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0"/>
                  <a:lstStyle/>
                  <a:p>
                    <a:pPr algn="ctr" defTabSz="457187">
                      <a:defRPr/>
                    </a:pPr>
                    <a:endParaRPr lang="en-GB" sz="1600">
                      <a:solidFill>
                        <a:srgbClr val="00558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4" name="Partial Circle 16">
                    <a:extLst>
                      <a:ext uri="{FF2B5EF4-FFF2-40B4-BE49-F238E27FC236}">
                        <a16:creationId xmlns:a16="http://schemas.microsoft.com/office/drawing/2014/main" id="{CD279870-A061-EDC4-389A-BE36173EE7D6}"/>
                      </a:ext>
                    </a:extLst>
                  </p:cNvPr>
                  <p:cNvSpPr/>
                  <p:nvPr/>
                </p:nvSpPr>
                <p:spPr>
                  <a:xfrm>
                    <a:off x="1555008" y="1243180"/>
                    <a:ext cx="2849516" cy="2304903"/>
                  </a:xfrm>
                  <a:prstGeom prst="pie">
                    <a:avLst>
                      <a:gd name="adj1" fmla="val 25657"/>
                      <a:gd name="adj2" fmla="val 10763870"/>
                    </a:avLst>
                  </a:prstGeom>
                  <a:solidFill>
                    <a:srgbClr val="0070C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0"/>
                  <a:lstStyle/>
                  <a:p>
                    <a:pPr algn="ctr" defTabSz="457187">
                      <a:defRPr/>
                    </a:pPr>
                    <a:endParaRPr lang="en-GB" sz="1600">
                      <a:solidFill>
                        <a:srgbClr val="00558F"/>
                      </a:solidFill>
                      <a:latin typeface="Calibri"/>
                    </a:endParaRPr>
                  </a:p>
                </p:txBody>
              </p:sp>
            </p:grpSp>
          </p:grp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38138DF1-10C7-8098-03C1-06352E3BFAF6}"/>
                  </a:ext>
                </a:extLst>
              </p:cNvPr>
              <p:cNvSpPr/>
              <p:nvPr/>
            </p:nvSpPr>
            <p:spPr>
              <a:xfrm rot="18403846">
                <a:off x="6201819" y="2059152"/>
                <a:ext cx="1546943" cy="1556924"/>
              </a:xfrm>
              <a:prstGeom prst="arc">
                <a:avLst>
                  <a:gd name="adj1" fmla="val 15991943"/>
                  <a:gd name="adj2" fmla="val 20033815"/>
                </a:avLst>
              </a:prstGeom>
              <a:ln w="34925">
                <a:solidFill>
                  <a:schemeClr val="bg1">
                    <a:lumMod val="5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187">
                  <a:defRPr/>
                </a:pPr>
                <a:endParaRPr lang="en-US">
                  <a:solidFill>
                    <a:srgbClr val="00558F"/>
                  </a:solidFill>
                  <a:latin typeface="Calibri"/>
                </a:endParaRPr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2CE2B699-8F1C-4021-7BDA-A7A0782D3DED}"/>
                  </a:ext>
                </a:extLst>
              </p:cNvPr>
              <p:cNvSpPr/>
              <p:nvPr/>
            </p:nvSpPr>
            <p:spPr>
              <a:xfrm rot="14192440" flipH="1" flipV="1">
                <a:off x="6246781" y="2086978"/>
                <a:ext cx="1546943" cy="1556924"/>
              </a:xfrm>
              <a:prstGeom prst="arc">
                <a:avLst>
                  <a:gd name="adj1" fmla="val 16197708"/>
                  <a:gd name="adj2" fmla="val 20244057"/>
                </a:avLst>
              </a:prstGeom>
              <a:ln w="34925">
                <a:solidFill>
                  <a:schemeClr val="bg1">
                    <a:lumMod val="5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187">
                  <a:defRPr/>
                </a:pPr>
                <a:endParaRPr lang="en-US">
                  <a:solidFill>
                    <a:srgbClr val="00558F"/>
                  </a:solidFill>
                  <a:latin typeface="Calibri"/>
                </a:endParaRPr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6E39C8F9-7AD3-6E24-D610-398EEBEF97E9}"/>
                  </a:ext>
                </a:extLst>
              </p:cNvPr>
              <p:cNvSpPr/>
              <p:nvPr/>
            </p:nvSpPr>
            <p:spPr>
              <a:xfrm rot="10989174">
                <a:off x="6193324" y="2078028"/>
                <a:ext cx="1546943" cy="1556924"/>
              </a:xfrm>
              <a:prstGeom prst="arc">
                <a:avLst>
                  <a:gd name="adj1" fmla="val 16902944"/>
                  <a:gd name="adj2" fmla="val 20381200"/>
                </a:avLst>
              </a:prstGeom>
              <a:ln w="34925">
                <a:solidFill>
                  <a:schemeClr val="bg1">
                    <a:lumMod val="5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187">
                  <a:defRPr/>
                </a:pPr>
                <a:endParaRPr lang="en-US">
                  <a:solidFill>
                    <a:srgbClr val="00558F"/>
                  </a:solidFill>
                  <a:latin typeface="Calibri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3E5E71-6DB1-983E-A37E-A9FE58F24247}"/>
                </a:ext>
              </a:extLst>
            </p:cNvPr>
            <p:cNvSpPr/>
            <p:nvPr/>
          </p:nvSpPr>
          <p:spPr>
            <a:xfrm>
              <a:off x="5882671" y="2576170"/>
              <a:ext cx="847408" cy="19381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457187">
                <a:defRPr/>
              </a:pPr>
              <a:r>
                <a:rPr lang="en-GB" sz="1000" b="1">
                  <a:solidFill>
                    <a:srgbClr val="FFFFFF"/>
                  </a:solidFill>
                  <a:latin typeface="Calibri"/>
                </a:rPr>
                <a:t>Clinical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6376C4-A62F-9E67-F7D6-D6EB4CA31B74}"/>
                </a:ext>
              </a:extLst>
            </p:cNvPr>
            <p:cNvSpPr/>
            <p:nvPr/>
          </p:nvSpPr>
          <p:spPr>
            <a:xfrm>
              <a:off x="5889562" y="2944187"/>
              <a:ext cx="847408" cy="19381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457187">
                <a:defRPr/>
              </a:pPr>
              <a:r>
                <a:rPr lang="en-GB" sz="1000" b="1">
                  <a:solidFill>
                    <a:srgbClr val="FFFFFF"/>
                  </a:solidFill>
                  <a:latin typeface="Calibri"/>
                </a:rPr>
                <a:t>Experience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F914E4-2164-14E7-0E9B-47B98257EC3D}"/>
                </a:ext>
              </a:extLst>
            </p:cNvPr>
            <p:cNvSpPr/>
            <p:nvPr/>
          </p:nvSpPr>
          <p:spPr>
            <a:xfrm>
              <a:off x="6625321" y="3276023"/>
              <a:ext cx="759516" cy="1737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457187">
                <a:defRPr/>
              </a:pPr>
              <a:r>
                <a:rPr lang="en-GB" sz="1000" b="1">
                  <a:solidFill>
                    <a:srgbClr val="FFFFFF"/>
                  </a:solidFill>
                  <a:latin typeface="Calibri"/>
                </a:rPr>
                <a:t>Economic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FEA21B-C054-1BEC-2604-8FB37A3A9532}"/>
                </a:ext>
              </a:extLst>
            </p:cNvPr>
            <p:cNvSpPr/>
            <p:nvPr/>
          </p:nvSpPr>
          <p:spPr>
            <a:xfrm>
              <a:off x="6611377" y="2256519"/>
              <a:ext cx="720136" cy="27168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457187">
                <a:defRPr/>
              </a:pPr>
              <a:r>
                <a:rPr lang="en-GB" sz="1000" b="1">
                  <a:solidFill>
                    <a:srgbClr val="FFFFFF"/>
                  </a:solidFill>
                  <a:latin typeface="Calibri"/>
                </a:rPr>
                <a:t>Quality &amp; </a:t>
              </a:r>
              <a:br>
                <a:rPr lang="en-GB" sz="1000" b="1">
                  <a:solidFill>
                    <a:srgbClr val="FFFFFF"/>
                  </a:solidFill>
                  <a:latin typeface="Calibri"/>
                </a:rPr>
              </a:br>
              <a:r>
                <a:rPr lang="en-GB" sz="1000" b="1">
                  <a:solidFill>
                    <a:srgbClr val="FFFFFF"/>
                  </a:solidFill>
                  <a:latin typeface="Calibri"/>
                </a:rPr>
                <a:t>Access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D1F9CF3-F0E5-7241-47F8-80E738B701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46" y="1602882"/>
            <a:ext cx="446155" cy="400783"/>
          </a:xfrm>
          <a:prstGeom prst="rect">
            <a:avLst/>
          </a:prstGeom>
        </p:spPr>
      </p:pic>
      <p:pic>
        <p:nvPicPr>
          <p:cNvPr id="28" name="Picture 2" descr="Image result for icon cell phone">
            <a:extLst>
              <a:ext uri="{FF2B5EF4-FFF2-40B4-BE49-F238E27FC236}">
                <a16:creationId xmlns:a16="http://schemas.microsoft.com/office/drawing/2014/main" id="{4AA817D5-3117-C0F0-501C-89C2C2406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03009" y="1570599"/>
            <a:ext cx="198439" cy="433065"/>
          </a:xfrm>
          <a:prstGeom prst="rect">
            <a:avLst/>
          </a:prstGeom>
          <a:solidFill>
            <a:schemeClr val="bg1"/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14954D-FC33-9917-6EE6-9378505AFA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4012" y="3074907"/>
            <a:ext cx="266180" cy="453615"/>
          </a:xfrm>
          <a:prstGeom prst="rect">
            <a:avLst/>
          </a:prstGeom>
        </p:spPr>
      </p:pic>
      <p:pic>
        <p:nvPicPr>
          <p:cNvPr id="30" name="Picture 2" descr="Image result for icon cell phone">
            <a:extLst>
              <a:ext uri="{FF2B5EF4-FFF2-40B4-BE49-F238E27FC236}">
                <a16:creationId xmlns:a16="http://schemas.microsoft.com/office/drawing/2014/main" id="{656666D3-D33C-55B9-F064-6709D4912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05368" y="3013204"/>
            <a:ext cx="155532" cy="302261"/>
          </a:xfrm>
          <a:prstGeom prst="rect">
            <a:avLst/>
          </a:prstGeom>
          <a:solidFill>
            <a:schemeClr val="bg1"/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riangle 42">
            <a:extLst>
              <a:ext uri="{FF2B5EF4-FFF2-40B4-BE49-F238E27FC236}">
                <a16:creationId xmlns:a16="http://schemas.microsoft.com/office/drawing/2014/main" id="{2D6C5F5F-186E-687C-953E-8F04CB1C08BF}"/>
              </a:ext>
            </a:extLst>
          </p:cNvPr>
          <p:cNvSpPr/>
          <p:nvPr/>
        </p:nvSpPr>
        <p:spPr>
          <a:xfrm rot="5400000">
            <a:off x="2978235" y="2286206"/>
            <a:ext cx="2104089" cy="47770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87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52EB50-525F-0B23-DB78-A4E21672C78D}"/>
              </a:ext>
            </a:extLst>
          </p:cNvPr>
          <p:cNvSpPr txBox="1"/>
          <p:nvPr/>
        </p:nvSpPr>
        <p:spPr>
          <a:xfrm>
            <a:off x="0" y="5000832"/>
            <a:ext cx="3375894" cy="142668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600"/>
              <a:t>* MomCare bundle includes ANC, delivery (normal &amp;C-section), PNC, immunization, and comorbidities </a:t>
            </a:r>
          </a:p>
        </p:txBody>
      </p:sp>
      <p:sp>
        <p:nvSpPr>
          <p:cNvPr id="35" name="Chevron 24">
            <a:extLst>
              <a:ext uri="{FF2B5EF4-FFF2-40B4-BE49-F238E27FC236}">
                <a16:creationId xmlns:a16="http://schemas.microsoft.com/office/drawing/2014/main" id="{4D4D3210-B013-387F-2BEE-493AE5F41480}"/>
              </a:ext>
            </a:extLst>
          </p:cNvPr>
          <p:cNvSpPr/>
          <p:nvPr/>
        </p:nvSpPr>
        <p:spPr>
          <a:xfrm>
            <a:off x="235736" y="4256920"/>
            <a:ext cx="3246036" cy="383436"/>
          </a:xfrm>
          <a:prstGeom prst="chevron">
            <a:avLst/>
          </a:prstGeom>
          <a:solidFill>
            <a:srgbClr val="D414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en-US" sz="1050" b="1">
              <a:solidFill>
                <a:schemeClr val="bg2">
                  <a:lumMod val="10000"/>
                </a:schemeClr>
              </a:solidFill>
              <a:cs typeface="Calibri"/>
            </a:endParaRPr>
          </a:p>
          <a:p>
            <a:r>
              <a:rPr lang="en-US" sz="900" b="1">
                <a:solidFill>
                  <a:schemeClr val="bg1"/>
                </a:solidFill>
                <a:cs typeface="Calibri"/>
              </a:rPr>
              <a:t>Want to know more?</a:t>
            </a:r>
          </a:p>
          <a:p>
            <a:r>
              <a:rPr lang="en-US" sz="200" b="1">
                <a:solidFill>
                  <a:schemeClr val="bg1"/>
                </a:solidFill>
                <a:cs typeface="Calibri"/>
              </a:rPr>
              <a:t>  </a:t>
            </a:r>
            <a:endParaRPr lang="en-US" sz="800" b="1">
              <a:solidFill>
                <a:schemeClr val="bg1"/>
              </a:solidFill>
              <a:cs typeface="Calibri"/>
            </a:endParaRPr>
          </a:p>
          <a:p>
            <a:r>
              <a:rPr lang="en-US" sz="900">
                <a:solidFill>
                  <a:schemeClr val="bg1"/>
                </a:solidFill>
                <a:cs typeface="Calibri"/>
              </a:rPr>
              <a:t>Check out this short</a:t>
            </a:r>
            <a:r>
              <a:rPr lang="en-US" sz="900" b="1">
                <a:solidFill>
                  <a:schemeClr val="bg1"/>
                </a:solidFill>
                <a:cs typeface="Calibri"/>
              </a:rPr>
              <a:t> </a:t>
            </a:r>
            <a:r>
              <a:rPr lang="en-US" sz="900" b="1">
                <a:solidFill>
                  <a:schemeClr val="bg1"/>
                </a:solidFill>
                <a:cs typeface="Calibri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900" b="1">
                <a:solidFill>
                  <a:schemeClr val="bg1"/>
                </a:solidFill>
                <a:cs typeface="Calibri"/>
              </a:rPr>
              <a:t> </a:t>
            </a:r>
            <a:r>
              <a:rPr lang="en-US" sz="900">
                <a:solidFill>
                  <a:schemeClr val="bg1"/>
                </a:solidFill>
                <a:cs typeface="Calibri"/>
              </a:rPr>
              <a:t>on </a:t>
            </a:r>
            <a:r>
              <a:rPr lang="en-US" sz="900" err="1">
                <a:solidFill>
                  <a:schemeClr val="bg1"/>
                </a:solidFill>
                <a:cs typeface="Calibri"/>
              </a:rPr>
              <a:t>MomCare</a:t>
            </a:r>
            <a:r>
              <a:rPr lang="en-US" sz="900">
                <a:solidFill>
                  <a:schemeClr val="bg1"/>
                </a:solidFill>
                <a:cs typeface="Calibri"/>
              </a:rPr>
              <a:t> from the BBC!</a:t>
            </a:r>
          </a:p>
          <a:p>
            <a:pPr algn="ctr"/>
            <a:endParaRPr lang="en-GB" sz="900">
              <a:solidFill>
                <a:schemeClr val="tx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CCF3111-6FBF-EEE1-70F4-B043B4A4E7E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4706" t="12280" r="17083" b="10561"/>
          <a:stretch/>
        </p:blipFill>
        <p:spPr>
          <a:xfrm>
            <a:off x="201068" y="831728"/>
            <a:ext cx="546617" cy="616959"/>
          </a:xfrm>
          <a:prstGeom prst="rect">
            <a:avLst/>
          </a:prstGeom>
          <a:solidFill>
            <a:srgbClr val="D4145A"/>
          </a:solidFill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6E1C159-EAF0-C3E7-722E-595F6B9070F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05" t="50892" r="22511" b="19451"/>
          <a:stretch/>
        </p:blipFill>
        <p:spPr>
          <a:xfrm>
            <a:off x="1204954" y="1156377"/>
            <a:ext cx="1142830" cy="2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38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BE4F-E727-099F-A45C-27F6A128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C6B68-CD92-6F11-B581-F17E4DAF7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AB80B-5723-A556-0D41-8ABDB02239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34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81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B226572-D436-CC02-C3EC-5B84BB52F92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203031"/>
              </p:ext>
            </p:ext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B226572-D436-CC02-C3EC-5B84BB52F9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0189781-A09F-722D-11F5-6D5841BF7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086"/>
            <a:ext cx="7091077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701F63-DF6D-E42C-704B-CFB464B2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Any mother with a mobile phone can participate in </a:t>
            </a:r>
            <a:r>
              <a:rPr lang="en-US" dirty="0" err="1"/>
              <a:t>MomCare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AF9B4C-7896-8C58-9C1D-38FDF0F4E62B}"/>
              </a:ext>
            </a:extLst>
          </p:cNvPr>
          <p:cNvSpPr/>
          <p:nvPr/>
        </p:nvSpPr>
        <p:spPr>
          <a:xfrm>
            <a:off x="2934586" y="935789"/>
            <a:ext cx="2381693" cy="41588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AEB79-BDB7-18CF-8E39-232BF20521AE}"/>
              </a:ext>
            </a:extLst>
          </p:cNvPr>
          <p:cNvGrpSpPr/>
          <p:nvPr/>
        </p:nvGrpSpPr>
        <p:grpSpPr>
          <a:xfrm>
            <a:off x="3207397" y="1119160"/>
            <a:ext cx="1753293" cy="3910004"/>
            <a:chOff x="4503420" y="1737297"/>
            <a:chExt cx="1198011" cy="267167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" name="Picture 7" descr="Related image">
              <a:extLst>
                <a:ext uri="{FF2B5EF4-FFF2-40B4-BE49-F238E27FC236}">
                  <a16:creationId xmlns:a16="http://schemas.microsoft.com/office/drawing/2014/main" id="{FB496132-B3D1-DA78-3837-A84C6848B2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03420" y="1737297"/>
              <a:ext cx="1198011" cy="267167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B681F4-AAB4-B68D-7FA7-64C56CD93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14874" y="2463800"/>
              <a:ext cx="765811" cy="574040"/>
            </a:xfrm>
            <a:prstGeom prst="roundRect">
              <a:avLst>
                <a:gd name="adj" fmla="val 7043"/>
              </a:avLst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798B138-AC8B-BF95-4CF7-B816C0942CA9}"/>
              </a:ext>
            </a:extLst>
          </p:cNvPr>
          <p:cNvSpPr txBox="1"/>
          <p:nvPr/>
        </p:nvSpPr>
        <p:spPr>
          <a:xfrm>
            <a:off x="7400541" y="2227424"/>
            <a:ext cx="1488558" cy="1408655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33659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</a:rPr>
              <a:t>Mobile wallet</a:t>
            </a:r>
          </a:p>
          <a:p>
            <a:pPr marL="285750" indent="-2857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</a:rPr>
              <a:t>Visit reminders</a:t>
            </a:r>
          </a:p>
          <a:p>
            <a:pPr marL="285750" indent="-2857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</a:rPr>
              <a:t>SMS surveys</a:t>
            </a:r>
          </a:p>
          <a:p>
            <a:pPr marL="285750" indent="-2857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</a:rPr>
              <a:t>End of journey calls</a:t>
            </a:r>
          </a:p>
        </p:txBody>
      </p:sp>
    </p:spTree>
    <p:extLst>
      <p:ext uri="{BB962C8B-B14F-4D97-AF65-F5344CB8AC3E}">
        <p14:creationId xmlns:p14="http://schemas.microsoft.com/office/powerpoint/2010/main" val="93510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B226572-D436-CC02-C3EC-5B84BB52F92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72718655"/>
              </p:ext>
            </p:ext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B226572-D436-CC02-C3EC-5B84BB52F9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C624B059-E54B-B754-C48F-53EB2BE92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561"/>
            <a:ext cx="7091077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701F63-DF6D-E42C-704B-CFB464B2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Providers get daily operational support and VBC insights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98B138-AC8B-BF95-4CF7-B816C0942CA9}"/>
              </a:ext>
            </a:extLst>
          </p:cNvPr>
          <p:cNvSpPr txBox="1"/>
          <p:nvPr/>
        </p:nvSpPr>
        <p:spPr>
          <a:xfrm>
            <a:off x="7425131" y="1111005"/>
            <a:ext cx="1488558" cy="270073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200" b="1" dirty="0">
                <a:solidFill>
                  <a:srgbClr val="033659"/>
                </a:solidFill>
                <a:latin typeface="Calibri" panose="020F0502020204030204" pitchFamily="34" charset="0"/>
              </a:rPr>
              <a:t>Operational support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Risk stratification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Test &amp; Treat flagged cases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Pre-delivery filter lists  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Moms2Be calls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Referrals </a:t>
            </a:r>
          </a:p>
          <a:p>
            <a:pPr>
              <a:spcAft>
                <a:spcPts val="900"/>
              </a:spcAft>
            </a:pPr>
            <a:r>
              <a:rPr lang="en-US" sz="1200" b="1" dirty="0">
                <a:solidFill>
                  <a:srgbClr val="033659"/>
                </a:solidFill>
                <a:latin typeface="Calibri" panose="020F0502020204030204" pitchFamily="34" charset="0"/>
              </a:rPr>
              <a:t>VBC insights</a:t>
            </a:r>
          </a:p>
          <a:p>
            <a:pPr>
              <a:spcAft>
                <a:spcPts val="900"/>
              </a:spcAft>
            </a:pPr>
            <a:r>
              <a:rPr lang="en-US" sz="1200" b="1" dirty="0">
                <a:solidFill>
                  <a:srgbClr val="033659"/>
                </a:solidFill>
                <a:latin typeface="Calibri" panose="020F0502020204030204" pitchFamily="34" charset="0"/>
              </a:rPr>
              <a:t>VBC payments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5788EB-F818-735F-ED5E-EC92D379E904}"/>
              </a:ext>
            </a:extLst>
          </p:cNvPr>
          <p:cNvGrpSpPr/>
          <p:nvPr/>
        </p:nvGrpSpPr>
        <p:grpSpPr>
          <a:xfrm>
            <a:off x="0" y="885690"/>
            <a:ext cx="3864990" cy="3893270"/>
            <a:chOff x="5203596" y="810705"/>
            <a:chExt cx="3864990" cy="38932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B1F455-0D45-595B-EF07-A6BB126068E4}"/>
                </a:ext>
              </a:extLst>
            </p:cNvPr>
            <p:cNvSpPr/>
            <p:nvPr/>
          </p:nvSpPr>
          <p:spPr>
            <a:xfrm>
              <a:off x="5203596" y="810705"/>
              <a:ext cx="3864990" cy="3893270"/>
            </a:xfrm>
            <a:prstGeom prst="rect">
              <a:avLst/>
            </a:prstGeom>
            <a:solidFill>
              <a:schemeClr val="bg1">
                <a:alpha val="71584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D70C132-91BE-7B21-086A-3F4B21487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3907" y="1128397"/>
              <a:ext cx="3404367" cy="1107432"/>
            </a:xfrm>
            <a:prstGeom prst="rect">
              <a:avLst/>
            </a:prstGeom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6BA4BCAD-991F-9AD2-B93C-1E4AE30F21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4743" y="2907671"/>
              <a:ext cx="3390513" cy="1544568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4896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B226572-D436-CC02-C3EC-5B84BB52F92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0975602"/>
              </p:ext>
            </p:ext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B226572-D436-CC02-C3EC-5B84BB52F9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5505065B-2D55-85FA-37B1-008A49C2F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7091077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701F63-DF6D-E42C-704B-CFB464B2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Detailed analyses are available to additional stakeholders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98B138-AC8B-BF95-4CF7-B816C0942CA9}"/>
              </a:ext>
            </a:extLst>
          </p:cNvPr>
          <p:cNvSpPr txBox="1"/>
          <p:nvPr/>
        </p:nvSpPr>
        <p:spPr>
          <a:xfrm>
            <a:off x="7452584" y="1856169"/>
            <a:ext cx="1488558" cy="1315745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200" b="1" dirty="0">
                <a:solidFill>
                  <a:srgbClr val="033659"/>
                </a:solidFill>
                <a:latin typeface="Calibri" panose="020F0502020204030204" pitchFamily="34" charset="0"/>
              </a:rPr>
              <a:t>Detailed analyses for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Payers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Policy makers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Researchers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A8354B-B07A-CCCD-D12F-D8254F6E4E70}"/>
              </a:ext>
            </a:extLst>
          </p:cNvPr>
          <p:cNvGrpSpPr/>
          <p:nvPr/>
        </p:nvGrpSpPr>
        <p:grpSpPr>
          <a:xfrm>
            <a:off x="1105786" y="1626781"/>
            <a:ext cx="5741393" cy="2982058"/>
            <a:chOff x="2721935" y="1562986"/>
            <a:chExt cx="6191754" cy="32159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B1F455-0D45-595B-EF07-A6BB126068E4}"/>
                </a:ext>
              </a:extLst>
            </p:cNvPr>
            <p:cNvSpPr/>
            <p:nvPr/>
          </p:nvSpPr>
          <p:spPr>
            <a:xfrm>
              <a:off x="2721935" y="1562986"/>
              <a:ext cx="6191754" cy="3215974"/>
            </a:xfrm>
            <a:prstGeom prst="rect">
              <a:avLst/>
            </a:prstGeom>
            <a:solidFill>
              <a:schemeClr val="bg1">
                <a:alpha val="71584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C6B9AD-5DE0-945A-68E8-83841B2F8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81422" y="1684095"/>
              <a:ext cx="5576777" cy="29281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2531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E256D79-886B-CEC9-A6C9-90823EE8FD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10608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E256D79-886B-CEC9-A6C9-90823EE8FD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EC5BC49-7F95-D8E4-41E2-FF6CC886C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091077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337140-6FFE-AD4F-4301-312332A36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 err="1"/>
              <a:t>MomCare</a:t>
            </a:r>
            <a:r>
              <a:rPr lang="en-US" dirty="0"/>
              <a:t> is ready for the next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4B1FD-26A7-2D15-2714-AD6D083DBBD8}"/>
              </a:ext>
            </a:extLst>
          </p:cNvPr>
          <p:cNvSpPr txBox="1"/>
          <p:nvPr/>
        </p:nvSpPr>
        <p:spPr>
          <a:xfrm>
            <a:off x="7516379" y="1579722"/>
            <a:ext cx="1488558" cy="330090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200" b="1" dirty="0">
                <a:solidFill>
                  <a:srgbClr val="033659"/>
                </a:solidFill>
                <a:latin typeface="Calibri" panose="020F0502020204030204" pitchFamily="34" charset="0"/>
              </a:rPr>
              <a:t>Ecosystem changes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Digitization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Standardization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Telehealth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Adoption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33659"/>
              </a:solidFill>
              <a:latin typeface="Calibri" panose="020F0502020204030204" pitchFamily="34" charset="0"/>
            </a:endParaRPr>
          </a:p>
          <a:p>
            <a:pPr>
              <a:spcAft>
                <a:spcPts val="900"/>
              </a:spcAft>
            </a:pPr>
            <a:r>
              <a:rPr lang="en-US" sz="1200" b="1" dirty="0">
                <a:solidFill>
                  <a:srgbClr val="033659"/>
                </a:solidFill>
                <a:latin typeface="Calibri" panose="020F0502020204030204" pitchFamily="34" charset="0"/>
              </a:rPr>
              <a:t>Enable shifting focus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Scaling through interoperability</a:t>
            </a:r>
          </a:p>
          <a:p>
            <a:pPr>
              <a:spcAft>
                <a:spcPts val="900"/>
              </a:spcAft>
            </a:pPr>
            <a:endParaRPr lang="en-US" sz="1200" b="1" dirty="0">
              <a:solidFill>
                <a:srgbClr val="033659"/>
              </a:solidFill>
              <a:latin typeface="Calibri" panose="020F0502020204030204" pitchFamily="34" charset="0"/>
            </a:endParaRP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3365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41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1D9617A3-6934-DA54-72EB-8348FA5A48B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875896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D9617A3-6934-DA54-72EB-8348FA5A48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326AB00-710F-0B6C-0AA0-EBDEC35E4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091077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A1C750-4BB9-06E7-BCF1-ED111C7F28D0}"/>
              </a:ext>
            </a:extLst>
          </p:cNvPr>
          <p:cNvSpPr txBox="1"/>
          <p:nvPr/>
        </p:nvSpPr>
        <p:spPr>
          <a:xfrm>
            <a:off x="7336465" y="1579722"/>
            <a:ext cx="1668472" cy="258532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200" b="1" dirty="0">
                <a:solidFill>
                  <a:srgbClr val="033659"/>
                </a:solidFill>
                <a:latin typeface="Calibri" panose="020F0502020204030204" pitchFamily="34" charset="0"/>
              </a:rPr>
              <a:t>Practically this means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Plug &amp; play 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Expansion of services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Innovation of</a:t>
            </a:r>
          </a:p>
          <a:p>
            <a:pPr marL="628598" lvl="1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Care delivery models</a:t>
            </a:r>
          </a:p>
          <a:p>
            <a:pPr marL="628598" lvl="1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Business models</a:t>
            </a:r>
            <a:endParaRPr lang="en-US" sz="1200" b="1" dirty="0">
              <a:solidFill>
                <a:srgbClr val="033659"/>
              </a:solidFill>
              <a:latin typeface="Calibri" panose="020F0502020204030204" pitchFamily="34" charset="0"/>
            </a:endParaRP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33659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EE0E73-B25B-6338-B5A5-06A6E770000F}"/>
              </a:ext>
            </a:extLst>
          </p:cNvPr>
          <p:cNvSpPr txBox="1"/>
          <p:nvPr/>
        </p:nvSpPr>
        <p:spPr>
          <a:xfrm>
            <a:off x="1573617" y="414670"/>
            <a:ext cx="4518837" cy="57432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600" b="1" dirty="0">
                <a:solidFill>
                  <a:srgbClr val="EE4B41"/>
                </a:solidFill>
              </a:rPr>
              <a:t>Interoperable data-exchange will enable value-based maternity care that is platform-agnostic</a:t>
            </a:r>
          </a:p>
        </p:txBody>
      </p:sp>
    </p:spTree>
    <p:extLst>
      <p:ext uri="{BB962C8B-B14F-4D97-AF65-F5344CB8AC3E}">
        <p14:creationId xmlns:p14="http://schemas.microsoft.com/office/powerpoint/2010/main" val="25247623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364">
      <a:dk1>
        <a:srgbClr val="00558F"/>
      </a:dk1>
      <a:lt1>
        <a:srgbClr val="FFFFFF"/>
      </a:lt1>
      <a:dk2>
        <a:srgbClr val="70A4D8"/>
      </a:dk2>
      <a:lt2>
        <a:srgbClr val="EEECE1"/>
      </a:lt2>
      <a:accent1>
        <a:srgbClr val="00558F"/>
      </a:accent1>
      <a:accent2>
        <a:srgbClr val="70A4D8"/>
      </a:accent2>
      <a:accent3>
        <a:srgbClr val="D71920"/>
      </a:accent3>
      <a:accent4>
        <a:srgbClr val="939598"/>
      </a:accent4>
      <a:accent5>
        <a:srgbClr val="E9C31E"/>
      </a:accent5>
      <a:accent6>
        <a:srgbClr val="8AB27B"/>
      </a:accent6>
      <a:hlink>
        <a:srgbClr val="D71920"/>
      </a:hlink>
      <a:folHlink>
        <a:srgbClr val="D7192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 anchorCtr="0"/>
      <a:lstStyle>
        <a:defPPr algn="ctr">
          <a:defRPr sz="1600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tIns="0" rtlCol="0">
        <a:spAutoFit/>
      </a:bodyPr>
      <a:lstStyle>
        <a:defPPr>
          <a:lnSpc>
            <a:spcPct val="110000"/>
          </a:lnSpc>
          <a:spcBef>
            <a:spcPts val="312"/>
          </a:spcBef>
          <a:defRPr sz="1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f8c079-666c-421a-b41c-c27457272f21">
      <UserInfo>
        <DisplayName>Liesbeth Huisman</DisplayName>
        <AccountId>63</AccountId>
        <AccountType/>
      </UserInfo>
    </SharedWithUsers>
    <lcf76f155ced4ddcb4097134ff3c332f xmlns="14fdd927-423d-4218-bbce-4d4c64f60d02">
      <Terms xmlns="http://schemas.microsoft.com/office/infopath/2007/PartnerControls"/>
    </lcf76f155ced4ddcb4097134ff3c332f>
    <TaxCatchAll xmlns="84f8c079-666c-421a-b41c-c27457272f2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92EBD600782748B6772AF546ED85FB" ma:contentTypeVersion="14" ma:contentTypeDescription="Create a new document." ma:contentTypeScope="" ma:versionID="8adfcaf6eab397dfa23f67580aaaf411">
  <xsd:schema xmlns:xsd="http://www.w3.org/2001/XMLSchema" xmlns:xs="http://www.w3.org/2001/XMLSchema" xmlns:p="http://schemas.microsoft.com/office/2006/metadata/properties" xmlns:ns2="14fdd927-423d-4218-bbce-4d4c64f60d02" xmlns:ns3="84f8c079-666c-421a-b41c-c27457272f21" targetNamespace="http://schemas.microsoft.com/office/2006/metadata/properties" ma:root="true" ma:fieldsID="b03e3b85b0cf33e0eb5f1e9c87f2f82c" ns2:_="" ns3:_="">
    <xsd:import namespace="14fdd927-423d-4218-bbce-4d4c64f60d02"/>
    <xsd:import namespace="84f8c079-666c-421a-b41c-c27457272f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fdd927-423d-4218-bbce-4d4c64f60d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451db294-31ba-47ec-b9a6-ce41d3a364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8c079-666c-421a-b41c-c27457272f2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cb487834-775b-49b2-a649-ebd4b18ebf12}" ma:internalName="TaxCatchAll" ma:showField="CatchAllData" ma:web="84f8c079-666c-421a-b41c-c27457272f2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1F4E6B-9BEF-4CC1-AC61-5EFF4F2F6B75}">
  <ds:schemaRefs>
    <ds:schemaRef ds:uri="http://schemas.microsoft.com/office/2006/metadata/properties"/>
    <ds:schemaRef ds:uri="14fdd927-423d-4218-bbce-4d4c64f60d02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84f8c079-666c-421a-b41c-c27457272f2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0A56274-148C-4F47-A8CD-717836814A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fdd927-423d-4218-bbce-4d4c64f60d02"/>
    <ds:schemaRef ds:uri="84f8c079-666c-421a-b41c-c27457272f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1AD2AC3-7388-4188-AC15-509795DF3EC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</TotalTime>
  <Words>1596</Words>
  <Application>Microsoft Office PowerPoint</Application>
  <PresentationFormat>On-screen Show (16:9)</PresentationFormat>
  <Paragraphs>258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Informatics in MomCare - moving towards a health data commons for UHC August 30 2023</vt:lpstr>
      <vt:lpstr>Agenda</vt:lpstr>
      <vt:lpstr>MomCare is a care bundle powered by mobile communication, quality support, and innovative financing features</vt:lpstr>
      <vt:lpstr>PowerPoint Presentation</vt:lpstr>
      <vt:lpstr>Any mother with a mobile phone can participate in MomCare</vt:lpstr>
      <vt:lpstr>Providers get daily operational support and VBC insights</vt:lpstr>
      <vt:lpstr>Detailed analyses are available to additional stakeholders</vt:lpstr>
      <vt:lpstr>MomCare is ready for the next step</vt:lpstr>
      <vt:lpstr>PowerPoint Presentation</vt:lpstr>
      <vt:lpstr>We want to demonstrate fair data sharing through a health data commons</vt:lpstr>
      <vt:lpstr>Conceptualizing data re-use with the hourglass model  </vt:lpstr>
      <vt:lpstr>Our blueprint for a health data commons</vt:lpstr>
      <vt:lpstr>Primary vs secondary reuse</vt:lpstr>
      <vt:lpstr>Examples of reuse</vt:lpstr>
      <vt:lpstr>Develop new care concepts with ‘BRICK’ and ‘CLICK’ service providers</vt:lpstr>
      <vt:lpstr>We develop ecosystems focusing on patient needs, advocating for personal data rights, and breaking vendor lock-ins</vt:lpstr>
      <vt:lpstr>WHAT: Results technical demonstrators with MomCare Tanzania </vt:lpstr>
      <vt:lpstr>Lessons learned: standardizing data into FHIR IPS without loss of information</vt:lpstr>
      <vt:lpstr>Lessons learned: SQL-on-FHIR approach to standardize analytics</vt:lpstr>
      <vt:lpstr>For discussion: ‘Health Data Commons’ and potential ecosystem partners</vt:lpstr>
      <vt:lpstr>Thank you.</vt:lpstr>
    </vt:vector>
  </TitlesOfParts>
  <Manager/>
  <Company>Laik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Remco Homberg</dc:creator>
  <cp:keywords/>
  <dc:description/>
  <cp:lastModifiedBy>Julie Fleischer</cp:lastModifiedBy>
  <cp:revision>7</cp:revision>
  <dcterms:created xsi:type="dcterms:W3CDTF">2018-11-13T11:51:30Z</dcterms:created>
  <dcterms:modified xsi:type="dcterms:W3CDTF">2023-09-04T14:01:43Z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0x0101006460AAAB01F79447B231CE2E89B63D0C</vt:lpwstr>
  </property>
  <property fmtid="{D5CDD505-2E9C-101B-9397-08002B2CF9AE}" pid="3" name="AuthorIds_UIVersion_2560">
    <vt:lpwstr>21</vt:lpwstr>
  </property>
  <property fmtid="{D5CDD505-2E9C-101B-9397-08002B2CF9AE}" pid="4" name="MediaServiceImageTags">
    <vt:lpwstr/>
  </property>
</Properties>
</file>